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
  </p:notesMasterIdLst>
  <p:sldIdLst>
    <p:sldId id="256" r:id="rId2"/>
    <p:sldId id="262" r:id="rId3"/>
    <p:sldId id="257" r:id="rId4"/>
    <p:sldId id="317" r:id="rId5"/>
    <p:sldId id="329" r:id="rId6"/>
    <p:sldId id="318" r:id="rId7"/>
    <p:sldId id="263" r:id="rId8"/>
    <p:sldId id="264" r:id="rId9"/>
    <p:sldId id="265" r:id="rId10"/>
    <p:sldId id="266" r:id="rId11"/>
    <p:sldId id="258" r:id="rId12"/>
    <p:sldId id="330" r:id="rId13"/>
    <p:sldId id="331" r:id="rId14"/>
    <p:sldId id="267" r:id="rId15"/>
    <p:sldId id="268" r:id="rId16"/>
    <p:sldId id="319" r:id="rId17"/>
    <p:sldId id="332" r:id="rId18"/>
    <p:sldId id="269" r:id="rId19"/>
    <p:sldId id="270" r:id="rId20"/>
    <p:sldId id="271" r:id="rId21"/>
    <p:sldId id="272" r:id="rId22"/>
    <p:sldId id="273" r:id="rId23"/>
    <p:sldId id="320" r:id="rId24"/>
    <p:sldId id="333" r:id="rId25"/>
    <p:sldId id="335" r:id="rId26"/>
    <p:sldId id="321" r:id="rId27"/>
    <p:sldId id="336" r:id="rId28"/>
    <p:sldId id="337" r:id="rId29"/>
    <p:sldId id="338" r:id="rId30"/>
    <p:sldId id="322" r:id="rId31"/>
    <p:sldId id="339" r:id="rId32"/>
    <p:sldId id="278" r:id="rId33"/>
    <p:sldId id="279" r:id="rId34"/>
    <p:sldId id="280" r:id="rId35"/>
    <p:sldId id="281" r:id="rId36"/>
    <p:sldId id="323" r:id="rId37"/>
    <p:sldId id="340"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316" r:id="rId52"/>
    <p:sldId id="324" r:id="rId53"/>
    <p:sldId id="341" r:id="rId54"/>
    <p:sldId id="342" r:id="rId55"/>
    <p:sldId id="343" r:id="rId56"/>
    <p:sldId id="344" r:id="rId57"/>
    <p:sldId id="297" r:id="rId58"/>
    <p:sldId id="325" r:id="rId59"/>
    <p:sldId id="345" r:id="rId60"/>
    <p:sldId id="326" r:id="rId61"/>
    <p:sldId id="346" r:id="rId62"/>
    <p:sldId id="302" r:id="rId63"/>
    <p:sldId id="301" r:id="rId64"/>
    <p:sldId id="327" r:id="rId65"/>
    <p:sldId id="300" r:id="rId66"/>
    <p:sldId id="328" r:id="rId67"/>
    <p:sldId id="347"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p:scale>
          <a:sx n="66" d="100"/>
          <a:sy n="66" d="100"/>
        </p:scale>
        <p:origin x="-2178" y="-89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011671-9630-F840-809A-BDE49020B8CE}" type="datetimeFigureOut">
              <a:rPr lang="en-US" smtClean="0"/>
              <a:t>1/21/17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3A1423-E9E0-D84A-8A9F-FCE4BA42E546}" type="slidenum">
              <a:rPr lang="en-US" smtClean="0"/>
              <a:t>‹#›</a:t>
            </a:fld>
            <a:endParaRPr lang="en-US"/>
          </a:p>
        </p:txBody>
      </p:sp>
    </p:spTree>
    <p:extLst>
      <p:ext uri="{BB962C8B-B14F-4D97-AF65-F5344CB8AC3E}">
        <p14:creationId xmlns:p14="http://schemas.microsoft.com/office/powerpoint/2010/main" val="1394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bg1"/>
                </a:solidFill>
                <a:latin typeface="Arial" charset="0"/>
              </a:defRPr>
            </a:lvl1pPr>
            <a:lvl2pPr marL="729057" indent="-280406" defTabSz="914437">
              <a:defRPr sz="2400">
                <a:solidFill>
                  <a:schemeClr val="bg1"/>
                </a:solidFill>
                <a:latin typeface="Arial" charset="0"/>
              </a:defRPr>
            </a:lvl2pPr>
            <a:lvl3pPr marL="1121626" indent="-224325" defTabSz="914437">
              <a:defRPr sz="2400">
                <a:solidFill>
                  <a:schemeClr val="bg1"/>
                </a:solidFill>
                <a:latin typeface="Arial" charset="0"/>
              </a:defRPr>
            </a:lvl3pPr>
            <a:lvl4pPr marL="1570276" indent="-224325" defTabSz="914437">
              <a:defRPr sz="2400">
                <a:solidFill>
                  <a:schemeClr val="bg1"/>
                </a:solidFill>
                <a:latin typeface="Arial" charset="0"/>
              </a:defRPr>
            </a:lvl4pPr>
            <a:lvl5pPr marL="2018927" indent="-224325" defTabSz="914437">
              <a:defRPr sz="2400">
                <a:solidFill>
                  <a:schemeClr val="bg1"/>
                </a:solidFill>
                <a:latin typeface="Arial" charset="0"/>
              </a:defRPr>
            </a:lvl5pPr>
            <a:lvl6pPr marL="2467577" indent="-224325" defTabSz="914437" eaLnBrk="0" fontAlgn="base" hangingPunct="0">
              <a:spcBef>
                <a:spcPct val="0"/>
              </a:spcBef>
              <a:spcAft>
                <a:spcPct val="0"/>
              </a:spcAft>
              <a:defRPr sz="2400">
                <a:solidFill>
                  <a:schemeClr val="bg1"/>
                </a:solidFill>
                <a:latin typeface="Arial" charset="0"/>
              </a:defRPr>
            </a:lvl6pPr>
            <a:lvl7pPr marL="2916227" indent="-224325" defTabSz="914437" eaLnBrk="0" fontAlgn="base" hangingPunct="0">
              <a:spcBef>
                <a:spcPct val="0"/>
              </a:spcBef>
              <a:spcAft>
                <a:spcPct val="0"/>
              </a:spcAft>
              <a:defRPr sz="2400">
                <a:solidFill>
                  <a:schemeClr val="bg1"/>
                </a:solidFill>
                <a:latin typeface="Arial" charset="0"/>
              </a:defRPr>
            </a:lvl7pPr>
            <a:lvl8pPr marL="3364878" indent="-224325" defTabSz="914437" eaLnBrk="0" fontAlgn="base" hangingPunct="0">
              <a:spcBef>
                <a:spcPct val="0"/>
              </a:spcBef>
              <a:spcAft>
                <a:spcPct val="0"/>
              </a:spcAft>
              <a:defRPr sz="2400">
                <a:solidFill>
                  <a:schemeClr val="bg1"/>
                </a:solidFill>
                <a:latin typeface="Arial" charset="0"/>
              </a:defRPr>
            </a:lvl8pPr>
            <a:lvl9pPr marL="3813528" indent="-224325" defTabSz="914437" eaLnBrk="0" fontAlgn="base" hangingPunct="0">
              <a:spcBef>
                <a:spcPct val="0"/>
              </a:spcBef>
              <a:spcAft>
                <a:spcPct val="0"/>
              </a:spcAft>
              <a:defRPr sz="2400">
                <a:solidFill>
                  <a:schemeClr val="bg1"/>
                </a:solidFill>
                <a:latin typeface="Arial" charset="0"/>
              </a:defRPr>
            </a:lvl9pPr>
          </a:lstStyle>
          <a:p>
            <a:fld id="{F193E8C7-6F6F-4FA6-AE5C-7F9EC8F0A9E6}" type="slidenum">
              <a:rPr lang="en-US" sz="1200">
                <a:solidFill>
                  <a:schemeClr val="tx1"/>
                </a:solidFill>
                <a:latin typeface="Times" pitchFamily="18" charset="0"/>
              </a:rPr>
              <a:pPr/>
              <a:t>27</a:t>
            </a:fld>
            <a:endParaRPr lang="en-US" sz="1200">
              <a:solidFill>
                <a:schemeClr val="tx1"/>
              </a:solidFill>
              <a:latin typeface="Times"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bg1"/>
                </a:solidFill>
                <a:latin typeface="Arial" charset="0"/>
              </a:defRPr>
            </a:lvl1pPr>
            <a:lvl2pPr marL="729057" indent="-280406" defTabSz="914437">
              <a:defRPr sz="2400">
                <a:solidFill>
                  <a:schemeClr val="bg1"/>
                </a:solidFill>
                <a:latin typeface="Arial" charset="0"/>
              </a:defRPr>
            </a:lvl2pPr>
            <a:lvl3pPr marL="1121626" indent="-224325" defTabSz="914437">
              <a:defRPr sz="2400">
                <a:solidFill>
                  <a:schemeClr val="bg1"/>
                </a:solidFill>
                <a:latin typeface="Arial" charset="0"/>
              </a:defRPr>
            </a:lvl3pPr>
            <a:lvl4pPr marL="1570276" indent="-224325" defTabSz="914437">
              <a:defRPr sz="2400">
                <a:solidFill>
                  <a:schemeClr val="bg1"/>
                </a:solidFill>
                <a:latin typeface="Arial" charset="0"/>
              </a:defRPr>
            </a:lvl4pPr>
            <a:lvl5pPr marL="2018927" indent="-224325" defTabSz="914437">
              <a:defRPr sz="2400">
                <a:solidFill>
                  <a:schemeClr val="bg1"/>
                </a:solidFill>
                <a:latin typeface="Arial" charset="0"/>
              </a:defRPr>
            </a:lvl5pPr>
            <a:lvl6pPr marL="2467577" indent="-224325" defTabSz="914437" eaLnBrk="0" fontAlgn="base" hangingPunct="0">
              <a:spcBef>
                <a:spcPct val="0"/>
              </a:spcBef>
              <a:spcAft>
                <a:spcPct val="0"/>
              </a:spcAft>
              <a:defRPr sz="2400">
                <a:solidFill>
                  <a:schemeClr val="bg1"/>
                </a:solidFill>
                <a:latin typeface="Arial" charset="0"/>
              </a:defRPr>
            </a:lvl6pPr>
            <a:lvl7pPr marL="2916227" indent="-224325" defTabSz="914437" eaLnBrk="0" fontAlgn="base" hangingPunct="0">
              <a:spcBef>
                <a:spcPct val="0"/>
              </a:spcBef>
              <a:spcAft>
                <a:spcPct val="0"/>
              </a:spcAft>
              <a:defRPr sz="2400">
                <a:solidFill>
                  <a:schemeClr val="bg1"/>
                </a:solidFill>
                <a:latin typeface="Arial" charset="0"/>
              </a:defRPr>
            </a:lvl7pPr>
            <a:lvl8pPr marL="3364878" indent="-224325" defTabSz="914437" eaLnBrk="0" fontAlgn="base" hangingPunct="0">
              <a:spcBef>
                <a:spcPct val="0"/>
              </a:spcBef>
              <a:spcAft>
                <a:spcPct val="0"/>
              </a:spcAft>
              <a:defRPr sz="2400">
                <a:solidFill>
                  <a:schemeClr val="bg1"/>
                </a:solidFill>
                <a:latin typeface="Arial" charset="0"/>
              </a:defRPr>
            </a:lvl8pPr>
            <a:lvl9pPr marL="3813528" indent="-224325" defTabSz="914437" eaLnBrk="0" fontAlgn="base" hangingPunct="0">
              <a:spcBef>
                <a:spcPct val="0"/>
              </a:spcBef>
              <a:spcAft>
                <a:spcPct val="0"/>
              </a:spcAft>
              <a:defRPr sz="2400">
                <a:solidFill>
                  <a:schemeClr val="bg1"/>
                </a:solidFill>
                <a:latin typeface="Arial" charset="0"/>
              </a:defRPr>
            </a:lvl9pPr>
          </a:lstStyle>
          <a:p>
            <a:fld id="{E797C7B9-5432-4E71-A559-39FC5747A7C8}" type="slidenum">
              <a:rPr lang="en-US" sz="1200">
                <a:solidFill>
                  <a:schemeClr val="tx1"/>
                </a:solidFill>
                <a:latin typeface="Times" pitchFamily="18" charset="0"/>
              </a:rPr>
              <a:pPr/>
              <a:t>28</a:t>
            </a:fld>
            <a:endParaRPr lang="en-US" sz="1200">
              <a:solidFill>
                <a:schemeClr val="tx1"/>
              </a:solidFill>
              <a:latin typeface="Times"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bg1"/>
                </a:solidFill>
                <a:latin typeface="Arial" charset="0"/>
              </a:defRPr>
            </a:lvl1pPr>
            <a:lvl2pPr marL="729057" indent="-280406" defTabSz="914437">
              <a:defRPr sz="2400">
                <a:solidFill>
                  <a:schemeClr val="bg1"/>
                </a:solidFill>
                <a:latin typeface="Arial" charset="0"/>
              </a:defRPr>
            </a:lvl2pPr>
            <a:lvl3pPr marL="1121626" indent="-224325" defTabSz="914437">
              <a:defRPr sz="2400">
                <a:solidFill>
                  <a:schemeClr val="bg1"/>
                </a:solidFill>
                <a:latin typeface="Arial" charset="0"/>
              </a:defRPr>
            </a:lvl3pPr>
            <a:lvl4pPr marL="1570276" indent="-224325" defTabSz="914437">
              <a:defRPr sz="2400">
                <a:solidFill>
                  <a:schemeClr val="bg1"/>
                </a:solidFill>
                <a:latin typeface="Arial" charset="0"/>
              </a:defRPr>
            </a:lvl4pPr>
            <a:lvl5pPr marL="2018927" indent="-224325" defTabSz="914437">
              <a:defRPr sz="2400">
                <a:solidFill>
                  <a:schemeClr val="bg1"/>
                </a:solidFill>
                <a:latin typeface="Arial" charset="0"/>
              </a:defRPr>
            </a:lvl5pPr>
            <a:lvl6pPr marL="2467577" indent="-224325" defTabSz="914437" eaLnBrk="0" fontAlgn="base" hangingPunct="0">
              <a:spcBef>
                <a:spcPct val="0"/>
              </a:spcBef>
              <a:spcAft>
                <a:spcPct val="0"/>
              </a:spcAft>
              <a:defRPr sz="2400">
                <a:solidFill>
                  <a:schemeClr val="bg1"/>
                </a:solidFill>
                <a:latin typeface="Arial" charset="0"/>
              </a:defRPr>
            </a:lvl6pPr>
            <a:lvl7pPr marL="2916227" indent="-224325" defTabSz="914437" eaLnBrk="0" fontAlgn="base" hangingPunct="0">
              <a:spcBef>
                <a:spcPct val="0"/>
              </a:spcBef>
              <a:spcAft>
                <a:spcPct val="0"/>
              </a:spcAft>
              <a:defRPr sz="2400">
                <a:solidFill>
                  <a:schemeClr val="bg1"/>
                </a:solidFill>
                <a:latin typeface="Arial" charset="0"/>
              </a:defRPr>
            </a:lvl7pPr>
            <a:lvl8pPr marL="3364878" indent="-224325" defTabSz="914437" eaLnBrk="0" fontAlgn="base" hangingPunct="0">
              <a:spcBef>
                <a:spcPct val="0"/>
              </a:spcBef>
              <a:spcAft>
                <a:spcPct val="0"/>
              </a:spcAft>
              <a:defRPr sz="2400">
                <a:solidFill>
                  <a:schemeClr val="bg1"/>
                </a:solidFill>
                <a:latin typeface="Arial" charset="0"/>
              </a:defRPr>
            </a:lvl8pPr>
            <a:lvl9pPr marL="3813528" indent="-224325" defTabSz="914437" eaLnBrk="0" fontAlgn="base" hangingPunct="0">
              <a:spcBef>
                <a:spcPct val="0"/>
              </a:spcBef>
              <a:spcAft>
                <a:spcPct val="0"/>
              </a:spcAft>
              <a:defRPr sz="2400">
                <a:solidFill>
                  <a:schemeClr val="bg1"/>
                </a:solidFill>
                <a:latin typeface="Arial" charset="0"/>
              </a:defRPr>
            </a:lvl9pPr>
          </a:lstStyle>
          <a:p>
            <a:fld id="{6BEF6120-1887-4B8F-BF98-D586402C4BD1}" type="slidenum">
              <a:rPr lang="en-US" sz="1200">
                <a:solidFill>
                  <a:schemeClr val="tx1"/>
                </a:solidFill>
                <a:latin typeface="Times" pitchFamily="18" charset="0"/>
              </a:rPr>
              <a:pPr/>
              <a:t>29</a:t>
            </a:fld>
            <a:endParaRPr lang="en-US" sz="1200">
              <a:solidFill>
                <a:schemeClr val="tx1"/>
              </a:solidFill>
              <a:latin typeface="Times"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bg1"/>
                </a:solidFill>
                <a:latin typeface="Arial" charset="0"/>
              </a:defRPr>
            </a:lvl1pPr>
            <a:lvl2pPr marL="729057" indent="-280406" defTabSz="914437">
              <a:defRPr sz="2400">
                <a:solidFill>
                  <a:schemeClr val="bg1"/>
                </a:solidFill>
                <a:latin typeface="Arial" charset="0"/>
              </a:defRPr>
            </a:lvl2pPr>
            <a:lvl3pPr marL="1121626" indent="-224325" defTabSz="914437">
              <a:defRPr sz="2400">
                <a:solidFill>
                  <a:schemeClr val="bg1"/>
                </a:solidFill>
                <a:latin typeface="Arial" charset="0"/>
              </a:defRPr>
            </a:lvl3pPr>
            <a:lvl4pPr marL="1570276" indent="-224325" defTabSz="914437">
              <a:defRPr sz="2400">
                <a:solidFill>
                  <a:schemeClr val="bg1"/>
                </a:solidFill>
                <a:latin typeface="Arial" charset="0"/>
              </a:defRPr>
            </a:lvl4pPr>
            <a:lvl5pPr marL="2018927" indent="-224325" defTabSz="914437">
              <a:defRPr sz="2400">
                <a:solidFill>
                  <a:schemeClr val="bg1"/>
                </a:solidFill>
                <a:latin typeface="Arial" charset="0"/>
              </a:defRPr>
            </a:lvl5pPr>
            <a:lvl6pPr marL="2467577" indent="-224325" defTabSz="914437" eaLnBrk="0" fontAlgn="base" hangingPunct="0">
              <a:spcBef>
                <a:spcPct val="0"/>
              </a:spcBef>
              <a:spcAft>
                <a:spcPct val="0"/>
              </a:spcAft>
              <a:defRPr sz="2400">
                <a:solidFill>
                  <a:schemeClr val="bg1"/>
                </a:solidFill>
                <a:latin typeface="Arial" charset="0"/>
              </a:defRPr>
            </a:lvl6pPr>
            <a:lvl7pPr marL="2916227" indent="-224325" defTabSz="914437" eaLnBrk="0" fontAlgn="base" hangingPunct="0">
              <a:spcBef>
                <a:spcPct val="0"/>
              </a:spcBef>
              <a:spcAft>
                <a:spcPct val="0"/>
              </a:spcAft>
              <a:defRPr sz="2400">
                <a:solidFill>
                  <a:schemeClr val="bg1"/>
                </a:solidFill>
                <a:latin typeface="Arial" charset="0"/>
              </a:defRPr>
            </a:lvl7pPr>
            <a:lvl8pPr marL="3364878" indent="-224325" defTabSz="914437" eaLnBrk="0" fontAlgn="base" hangingPunct="0">
              <a:spcBef>
                <a:spcPct val="0"/>
              </a:spcBef>
              <a:spcAft>
                <a:spcPct val="0"/>
              </a:spcAft>
              <a:defRPr sz="2400">
                <a:solidFill>
                  <a:schemeClr val="bg1"/>
                </a:solidFill>
                <a:latin typeface="Arial" charset="0"/>
              </a:defRPr>
            </a:lvl8pPr>
            <a:lvl9pPr marL="3813528" indent="-224325" defTabSz="914437" eaLnBrk="0" fontAlgn="base" hangingPunct="0">
              <a:spcBef>
                <a:spcPct val="0"/>
              </a:spcBef>
              <a:spcAft>
                <a:spcPct val="0"/>
              </a:spcAft>
              <a:defRPr sz="2400">
                <a:solidFill>
                  <a:schemeClr val="bg1"/>
                </a:solidFill>
                <a:latin typeface="Arial" charset="0"/>
              </a:defRPr>
            </a:lvl9pPr>
          </a:lstStyle>
          <a:p>
            <a:fld id="{8C1AF0D6-96F2-406C-8961-1C07FC893316}" type="slidenum">
              <a:rPr lang="en-US" sz="1200">
                <a:solidFill>
                  <a:srgbClr val="FFFFFF"/>
                </a:solidFill>
                <a:latin typeface="Times" pitchFamily="18" charset="0"/>
              </a:rPr>
              <a:pPr/>
              <a:t>31</a:t>
            </a:fld>
            <a:endParaRPr lang="en-US" sz="1200">
              <a:solidFill>
                <a:srgbClr val="FFFFFF"/>
              </a:solidFill>
              <a:latin typeface="Times"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bg1"/>
                </a:solidFill>
                <a:latin typeface="Arial" charset="0"/>
              </a:defRPr>
            </a:lvl1pPr>
            <a:lvl2pPr marL="729057" indent="-280406" defTabSz="914437">
              <a:defRPr sz="2400">
                <a:solidFill>
                  <a:schemeClr val="bg1"/>
                </a:solidFill>
                <a:latin typeface="Arial" charset="0"/>
              </a:defRPr>
            </a:lvl2pPr>
            <a:lvl3pPr marL="1121626" indent="-224325" defTabSz="914437">
              <a:defRPr sz="2400">
                <a:solidFill>
                  <a:schemeClr val="bg1"/>
                </a:solidFill>
                <a:latin typeface="Arial" charset="0"/>
              </a:defRPr>
            </a:lvl3pPr>
            <a:lvl4pPr marL="1570276" indent="-224325" defTabSz="914437">
              <a:defRPr sz="2400">
                <a:solidFill>
                  <a:schemeClr val="bg1"/>
                </a:solidFill>
                <a:latin typeface="Arial" charset="0"/>
              </a:defRPr>
            </a:lvl4pPr>
            <a:lvl5pPr marL="2018927" indent="-224325" defTabSz="914437">
              <a:defRPr sz="2400">
                <a:solidFill>
                  <a:schemeClr val="bg1"/>
                </a:solidFill>
                <a:latin typeface="Arial" charset="0"/>
              </a:defRPr>
            </a:lvl5pPr>
            <a:lvl6pPr marL="2467577" indent="-224325" defTabSz="914437" eaLnBrk="0" fontAlgn="base" hangingPunct="0">
              <a:spcBef>
                <a:spcPct val="0"/>
              </a:spcBef>
              <a:spcAft>
                <a:spcPct val="0"/>
              </a:spcAft>
              <a:defRPr sz="2400">
                <a:solidFill>
                  <a:schemeClr val="bg1"/>
                </a:solidFill>
                <a:latin typeface="Arial" charset="0"/>
              </a:defRPr>
            </a:lvl6pPr>
            <a:lvl7pPr marL="2916227" indent="-224325" defTabSz="914437" eaLnBrk="0" fontAlgn="base" hangingPunct="0">
              <a:spcBef>
                <a:spcPct val="0"/>
              </a:spcBef>
              <a:spcAft>
                <a:spcPct val="0"/>
              </a:spcAft>
              <a:defRPr sz="2400">
                <a:solidFill>
                  <a:schemeClr val="bg1"/>
                </a:solidFill>
                <a:latin typeface="Arial" charset="0"/>
              </a:defRPr>
            </a:lvl7pPr>
            <a:lvl8pPr marL="3364878" indent="-224325" defTabSz="914437" eaLnBrk="0" fontAlgn="base" hangingPunct="0">
              <a:spcBef>
                <a:spcPct val="0"/>
              </a:spcBef>
              <a:spcAft>
                <a:spcPct val="0"/>
              </a:spcAft>
              <a:defRPr sz="2400">
                <a:solidFill>
                  <a:schemeClr val="bg1"/>
                </a:solidFill>
                <a:latin typeface="Arial" charset="0"/>
              </a:defRPr>
            </a:lvl8pPr>
            <a:lvl9pPr marL="3813528" indent="-224325" defTabSz="914437" eaLnBrk="0" fontAlgn="base" hangingPunct="0">
              <a:spcBef>
                <a:spcPct val="0"/>
              </a:spcBef>
              <a:spcAft>
                <a:spcPct val="0"/>
              </a:spcAft>
              <a:defRPr sz="2400">
                <a:solidFill>
                  <a:schemeClr val="bg1"/>
                </a:solidFill>
                <a:latin typeface="Arial" charset="0"/>
              </a:defRPr>
            </a:lvl9pPr>
          </a:lstStyle>
          <a:p>
            <a:fld id="{8C1AF0D6-96F2-406C-8961-1C07FC893316}" type="slidenum">
              <a:rPr lang="en-US" sz="1200">
                <a:solidFill>
                  <a:srgbClr val="FFFFFF"/>
                </a:solidFill>
                <a:latin typeface="Times" pitchFamily="18" charset="0"/>
              </a:rPr>
              <a:pPr/>
              <a:t>37</a:t>
            </a:fld>
            <a:endParaRPr lang="en-US" sz="1200">
              <a:solidFill>
                <a:srgbClr val="FFFFFF"/>
              </a:solidFill>
              <a:latin typeface="Times"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767EA17-8ED0-4BB2-BF40-71C42A3CE44C}" type="datetimeFigureOut">
              <a:rPr lang="en-US" smtClean="0"/>
              <a:t>1/21/17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DC8410E-900F-4F6A-9052-9B5226BABD5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905000"/>
            <a:ext cx="7086600" cy="954107"/>
          </a:xfrm>
          <a:prstGeom prst="rect">
            <a:avLst/>
          </a:prstGeom>
          <a:noFill/>
        </p:spPr>
        <p:txBody>
          <a:bodyPr wrap="square" rtlCol="0">
            <a:spAutoFit/>
          </a:bodyPr>
          <a:lstStyle/>
          <a:p>
            <a:pPr algn="ctr"/>
            <a:r>
              <a:rPr lang="en-US" sz="2800" dirty="0" smtClean="0"/>
              <a:t>Chapter 2:</a:t>
            </a:r>
          </a:p>
          <a:p>
            <a:pPr algn="ctr"/>
            <a:r>
              <a:rPr lang="en-US" sz="2800" dirty="0" smtClean="0"/>
              <a:t>Access to Information</a:t>
            </a:r>
            <a:endParaRPr lang="en-US" sz="2800" dirty="0"/>
          </a:p>
        </p:txBody>
      </p:sp>
      <p:sp>
        <p:nvSpPr>
          <p:cNvPr id="5" name="TextBox 4"/>
          <p:cNvSpPr txBox="1"/>
          <p:nvPr/>
        </p:nvSpPr>
        <p:spPr>
          <a:xfrm>
            <a:off x="1524000" y="4724400"/>
            <a:ext cx="7086600" cy="1938992"/>
          </a:xfrm>
          <a:prstGeom prst="rect">
            <a:avLst/>
          </a:prstGeom>
          <a:noFill/>
        </p:spPr>
        <p:txBody>
          <a:bodyPr wrap="square" rtlCol="0">
            <a:spAutoFit/>
          </a:bodyPr>
          <a:lstStyle/>
          <a:p>
            <a:pPr algn="ctr"/>
            <a:r>
              <a:rPr lang="en-US" sz="2400" dirty="0" smtClean="0"/>
              <a:t>Jonathan Pevsner, Ph.D.</a:t>
            </a:r>
          </a:p>
          <a:p>
            <a:pPr algn="ctr"/>
            <a:r>
              <a:rPr lang="en-US" sz="2400" dirty="0" smtClean="0"/>
              <a:t>pevsner@kennedykrieger.org</a:t>
            </a:r>
          </a:p>
          <a:p>
            <a:pPr algn="ctr"/>
            <a:r>
              <a:rPr lang="en-US" sz="2400" dirty="0" smtClean="0"/>
              <a:t>Bioinformatics and Functional Genomics </a:t>
            </a:r>
          </a:p>
          <a:p>
            <a:pPr algn="ctr"/>
            <a:r>
              <a:rPr lang="en-US" sz="2400" dirty="0" smtClean="0"/>
              <a:t>(Wiley-</a:t>
            </a:r>
            <a:r>
              <a:rPr lang="en-US" sz="2400" dirty="0" err="1" smtClean="0"/>
              <a:t>Liss</a:t>
            </a:r>
            <a:r>
              <a:rPr lang="en-US" sz="2400" dirty="0" smtClean="0"/>
              <a:t>, 3</a:t>
            </a:r>
            <a:r>
              <a:rPr lang="en-US" sz="2400" baseline="30000" dirty="0" smtClean="0"/>
              <a:t>rd</a:t>
            </a:r>
            <a:r>
              <a:rPr lang="en-US" sz="2400" dirty="0" smtClean="0"/>
              <a:t> edition, 2015)</a:t>
            </a:r>
          </a:p>
          <a:p>
            <a:pPr algn="ctr"/>
            <a:r>
              <a:rPr lang="en-US" sz="2400" dirty="0" smtClean="0"/>
              <a:t>You may use this PowerPoint for teaching purposes</a:t>
            </a:r>
          </a:p>
        </p:txBody>
      </p:sp>
    </p:spTree>
    <p:extLst>
      <p:ext uri="{BB962C8B-B14F-4D97-AF65-F5344CB8AC3E}">
        <p14:creationId xmlns:p14="http://schemas.microsoft.com/office/powerpoint/2010/main" val="27382858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smtClean="0"/>
              <a:t>DNA Database of Japan (DDBJ): organization</a:t>
            </a:r>
          </a:p>
        </p:txBody>
      </p:sp>
      <p:sp>
        <p:nvSpPr>
          <p:cNvPr id="7" name="TextBox 6"/>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2-2</a:t>
            </a:r>
          </a:p>
          <a:p>
            <a:r>
              <a:rPr lang="en-US" dirty="0" smtClean="0">
                <a:solidFill>
                  <a:schemeClr val="bg1">
                    <a:lumMod val="50000"/>
                  </a:schemeClr>
                </a:solidFill>
              </a:rPr>
              <a:t>Page 21</a:t>
            </a:r>
            <a:endParaRPr lang="en-US" dirty="0">
              <a:solidFill>
                <a:schemeClr val="bg1">
                  <a:lumMod val="50000"/>
                </a:schemeClr>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948" t="44018" r="42204" b="35196"/>
          <a:stretch/>
        </p:blipFill>
        <p:spPr bwMode="auto">
          <a:xfrm>
            <a:off x="1371600" y="1828800"/>
            <a:ext cx="7315200" cy="3168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Growth of DNA sequence in repositories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2-3</a:t>
            </a:r>
          </a:p>
          <a:p>
            <a:r>
              <a:rPr lang="en-US" dirty="0" smtClean="0">
                <a:solidFill>
                  <a:schemeClr val="bg1">
                    <a:lumMod val="50000"/>
                  </a:schemeClr>
                </a:solidFill>
              </a:rPr>
              <a:t>Page 22</a:t>
            </a:r>
            <a:endParaRPr lang="en-US" dirty="0">
              <a:solidFill>
                <a:schemeClr val="bg1">
                  <a:lumMod val="50000"/>
                </a:schemeClr>
              </a:solidFill>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886" t="19182" r="31237" b="12838"/>
          <a:stretch/>
        </p:blipFill>
        <p:spPr bwMode="auto">
          <a:xfrm>
            <a:off x="1371600" y="890522"/>
            <a:ext cx="7162800" cy="5586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24400" y="6338299"/>
            <a:ext cx="1295400" cy="461665"/>
          </a:xfrm>
          <a:prstGeom prst="rect">
            <a:avLst/>
          </a:prstGeom>
          <a:noFill/>
        </p:spPr>
        <p:txBody>
          <a:bodyPr wrap="square" rtlCol="0">
            <a:spAutoFit/>
          </a:bodyPr>
          <a:lstStyle/>
          <a:p>
            <a:pPr algn="ctr"/>
            <a:r>
              <a:rPr lang="en-US" sz="2400" dirty="0" smtClean="0"/>
              <a:t>Year</a:t>
            </a:r>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latin typeface="Gill Sans MT" panose="020B0502020104020203" pitchFamily="34" charset="0"/>
              </a:rPr>
              <a:t>Growth of DNA sequence in repositories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sz="1800" dirty="0" smtClean="0">
                <a:solidFill>
                  <a:schemeClr val="bg1">
                    <a:lumMod val="50000"/>
                  </a:schemeClr>
                </a:solidFill>
                <a:latin typeface="Gill Sans MT" panose="020B0502020104020203" pitchFamily="34" charset="0"/>
              </a:rPr>
              <a:t>B&amp;FG 3e</a:t>
            </a:r>
          </a:p>
          <a:p>
            <a:r>
              <a:rPr lang="en-US" sz="1800" dirty="0" smtClean="0">
                <a:solidFill>
                  <a:schemeClr val="bg1">
                    <a:lumMod val="50000"/>
                  </a:schemeClr>
                </a:solidFill>
                <a:latin typeface="Gill Sans MT" panose="020B0502020104020203" pitchFamily="34" charset="0"/>
              </a:rPr>
              <a:t>Fig. 2-3</a:t>
            </a:r>
          </a:p>
          <a:p>
            <a:r>
              <a:rPr lang="en-US" sz="1800" dirty="0" smtClean="0">
                <a:solidFill>
                  <a:schemeClr val="bg1">
                    <a:lumMod val="50000"/>
                  </a:schemeClr>
                </a:solidFill>
                <a:latin typeface="Gill Sans MT" panose="020B0502020104020203" pitchFamily="34" charset="0"/>
              </a:rPr>
              <a:t>Page 22</a:t>
            </a:r>
            <a:endParaRPr lang="en-US" sz="1800" dirty="0">
              <a:solidFill>
                <a:schemeClr val="bg1">
                  <a:lumMod val="50000"/>
                </a:schemeClr>
              </a:solidFill>
              <a:latin typeface="Gill Sans MT" panose="020B0502020104020203" pitchFamily="34" charset="0"/>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886" t="19182" r="31237" b="12838"/>
          <a:stretch/>
        </p:blipFill>
        <p:spPr bwMode="auto">
          <a:xfrm>
            <a:off x="1219200" y="890522"/>
            <a:ext cx="7162800" cy="5586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24400" y="6338299"/>
            <a:ext cx="1295400" cy="461665"/>
          </a:xfrm>
          <a:prstGeom prst="rect">
            <a:avLst/>
          </a:prstGeom>
          <a:noFill/>
        </p:spPr>
        <p:txBody>
          <a:bodyPr wrap="square" rtlCol="0">
            <a:spAutoFit/>
          </a:bodyPr>
          <a:lstStyle/>
          <a:p>
            <a:pPr algn="ctr"/>
            <a:r>
              <a:rPr lang="en-US" sz="2400" dirty="0" smtClean="0"/>
              <a:t>Year</a:t>
            </a:r>
          </a:p>
        </p:txBody>
      </p:sp>
      <p:sp>
        <p:nvSpPr>
          <p:cNvPr id="4" name="Oval 3"/>
          <p:cNvSpPr/>
          <p:nvPr/>
        </p:nvSpPr>
        <p:spPr>
          <a:xfrm rot="17849792">
            <a:off x="5201357" y="2336816"/>
            <a:ext cx="2861556" cy="77266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76600" y="4800600"/>
            <a:ext cx="5715000" cy="1015663"/>
          </a:xfrm>
          <a:prstGeom prst="rect">
            <a:avLst/>
          </a:prstGeom>
          <a:solidFill>
            <a:schemeClr val="accent3">
              <a:lumMod val="40000"/>
              <a:lumOff val="60000"/>
            </a:schemeClr>
          </a:solidFill>
          <a:ln>
            <a:solidFill>
              <a:srgbClr val="660066"/>
            </a:solidFill>
          </a:ln>
        </p:spPr>
        <p:txBody>
          <a:bodyPr wrap="square" rtlCol="0">
            <a:spAutoFit/>
          </a:bodyPr>
          <a:lstStyle/>
          <a:p>
            <a:r>
              <a:rPr lang="en-US" sz="2000" dirty="0" smtClean="0"/>
              <a:t>A vast amount of sequence data has been generated using next-generation sequence technology! (Most are open access, some have human subjects data.)</a:t>
            </a:r>
            <a:endParaRPr lang="en-US" sz="2000" dirty="0"/>
          </a:p>
        </p:txBody>
      </p:sp>
    </p:spTree>
    <p:extLst>
      <p:ext uri="{BB962C8B-B14F-4D97-AF65-F5344CB8AC3E}">
        <p14:creationId xmlns:p14="http://schemas.microsoft.com/office/powerpoint/2010/main" val="38977817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latin typeface="Gill Sans MT" panose="020B0502020104020203" pitchFamily="34" charset="0"/>
              </a:rPr>
              <a:t>Growth of DNA sequence in repositories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sz="1800" dirty="0" smtClean="0">
                <a:solidFill>
                  <a:schemeClr val="bg1">
                    <a:lumMod val="50000"/>
                  </a:schemeClr>
                </a:solidFill>
                <a:latin typeface="Gill Sans MT" panose="020B0502020104020203" pitchFamily="34" charset="0"/>
              </a:rPr>
              <a:t>B&amp;FG 3e</a:t>
            </a:r>
          </a:p>
          <a:p>
            <a:r>
              <a:rPr lang="en-US" sz="1800" dirty="0" smtClean="0">
                <a:solidFill>
                  <a:schemeClr val="bg1">
                    <a:lumMod val="50000"/>
                  </a:schemeClr>
                </a:solidFill>
                <a:latin typeface="Gill Sans MT" panose="020B0502020104020203" pitchFamily="34" charset="0"/>
              </a:rPr>
              <a:t>Fig. 2-3</a:t>
            </a:r>
          </a:p>
          <a:p>
            <a:r>
              <a:rPr lang="en-US" sz="1800" dirty="0" smtClean="0">
                <a:solidFill>
                  <a:schemeClr val="bg1">
                    <a:lumMod val="50000"/>
                  </a:schemeClr>
                </a:solidFill>
                <a:latin typeface="Gill Sans MT" panose="020B0502020104020203" pitchFamily="34" charset="0"/>
              </a:rPr>
              <a:t>Page 22</a:t>
            </a:r>
            <a:endParaRPr lang="en-US" sz="1800" dirty="0">
              <a:solidFill>
                <a:schemeClr val="bg1">
                  <a:lumMod val="50000"/>
                </a:schemeClr>
              </a:solidFill>
              <a:latin typeface="Gill Sans MT" panose="020B0502020104020203" pitchFamily="34" charset="0"/>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886" t="19182" r="31237" b="12838"/>
          <a:stretch/>
        </p:blipFill>
        <p:spPr bwMode="auto">
          <a:xfrm>
            <a:off x="1219200" y="890522"/>
            <a:ext cx="7162800" cy="5586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24400" y="6338299"/>
            <a:ext cx="1295400" cy="461665"/>
          </a:xfrm>
          <a:prstGeom prst="rect">
            <a:avLst/>
          </a:prstGeom>
          <a:noFill/>
        </p:spPr>
        <p:txBody>
          <a:bodyPr wrap="square" rtlCol="0">
            <a:spAutoFit/>
          </a:bodyPr>
          <a:lstStyle/>
          <a:p>
            <a:pPr algn="ctr"/>
            <a:r>
              <a:rPr lang="en-US" sz="2400" dirty="0" smtClean="0"/>
              <a:t>Year</a:t>
            </a:r>
          </a:p>
        </p:txBody>
      </p:sp>
      <p:sp>
        <p:nvSpPr>
          <p:cNvPr id="4" name="Oval 3"/>
          <p:cNvSpPr/>
          <p:nvPr/>
        </p:nvSpPr>
        <p:spPr>
          <a:xfrm>
            <a:off x="6629400" y="890522"/>
            <a:ext cx="914400" cy="63347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495800" y="4800600"/>
            <a:ext cx="4495800" cy="1015663"/>
          </a:xfrm>
          <a:prstGeom prst="rect">
            <a:avLst/>
          </a:prstGeom>
          <a:solidFill>
            <a:schemeClr val="bg1"/>
          </a:solidFill>
          <a:ln>
            <a:solidFill>
              <a:srgbClr val="000000"/>
            </a:solidFill>
          </a:ln>
        </p:spPr>
        <p:txBody>
          <a:bodyPr wrap="square" rtlCol="0">
            <a:spAutoFit/>
          </a:bodyPr>
          <a:lstStyle/>
          <a:p>
            <a:r>
              <a:rPr lang="en-US" sz="2000" dirty="0" smtClean="0">
                <a:solidFill>
                  <a:srgbClr val="008000"/>
                </a:solidFill>
              </a:rPr>
              <a:t>Perhaps 40 </a:t>
            </a:r>
            <a:r>
              <a:rPr lang="en-US" sz="2000" dirty="0" err="1" smtClean="0">
                <a:solidFill>
                  <a:srgbClr val="008000"/>
                </a:solidFill>
              </a:rPr>
              <a:t>petabases</a:t>
            </a:r>
            <a:r>
              <a:rPr lang="en-US" sz="2000" dirty="0" smtClean="0">
                <a:solidFill>
                  <a:srgbClr val="008000"/>
                </a:solidFill>
              </a:rPr>
              <a:t> of DNA were generated in calendar year 2014 at major sequencing centers (see Chapter 15).</a:t>
            </a:r>
            <a:endParaRPr lang="en-US" sz="2000" dirty="0">
              <a:solidFill>
                <a:srgbClr val="008000"/>
              </a:solidFill>
            </a:endParaRPr>
          </a:p>
        </p:txBody>
      </p:sp>
    </p:spTree>
    <p:extLst>
      <p:ext uri="{BB962C8B-B14F-4D97-AF65-F5344CB8AC3E}">
        <p14:creationId xmlns:p14="http://schemas.microsoft.com/office/powerpoint/2010/main" val="17422416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Scales of DNA base pairs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 2.1</a:t>
            </a:r>
          </a:p>
          <a:p>
            <a:r>
              <a:rPr lang="en-US" dirty="0" smtClean="0">
                <a:solidFill>
                  <a:schemeClr val="bg1">
                    <a:lumMod val="50000"/>
                  </a:schemeClr>
                </a:solidFill>
              </a:rPr>
              <a:t>Page 23</a:t>
            </a:r>
            <a:endParaRPr lang="en-US" dirty="0">
              <a:solidFill>
                <a:schemeClr val="bg1">
                  <a:lumMod val="50000"/>
                </a:schemeClr>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19" t="43865" r="31604" b="31222"/>
          <a:stretch/>
        </p:blipFill>
        <p:spPr bwMode="auto">
          <a:xfrm>
            <a:off x="918028" y="2286000"/>
            <a:ext cx="8149772" cy="2365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smtClean="0"/>
              <a:t>Scales of file sizes</a:t>
            </a:r>
          </a:p>
        </p:txBody>
      </p:sp>
      <p:sp>
        <p:nvSpPr>
          <p:cNvPr id="7" name="TextBox 6"/>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 2.2</a:t>
            </a:r>
          </a:p>
          <a:p>
            <a:r>
              <a:rPr lang="en-US" dirty="0" smtClean="0">
                <a:solidFill>
                  <a:schemeClr val="bg1">
                    <a:lumMod val="50000"/>
                  </a:schemeClr>
                </a:solidFill>
              </a:rPr>
              <a:t>Page 23</a:t>
            </a:r>
            <a:endParaRPr lang="en-US" dirty="0">
              <a:solidFill>
                <a:schemeClr val="bg1">
                  <a:lumMod val="5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232890667"/>
              </p:ext>
            </p:extLst>
          </p:nvPr>
        </p:nvGraphicFramePr>
        <p:xfrm>
          <a:off x="1143000" y="1397000"/>
          <a:ext cx="7848600" cy="4755424"/>
        </p:xfrm>
        <a:graphic>
          <a:graphicData uri="http://schemas.openxmlformats.org/drawingml/2006/table">
            <a:tbl>
              <a:tblPr firstRow="1" bandRow="1">
                <a:tableStyleId>{93296810-A885-4BE3-A3E7-6D5BEEA58F35}</a:tableStyleId>
              </a:tblPr>
              <a:tblGrid>
                <a:gridCol w="1817674"/>
                <a:gridCol w="1645950"/>
                <a:gridCol w="1500687"/>
                <a:gridCol w="2884289"/>
              </a:tblGrid>
              <a:tr h="891819">
                <a:tc>
                  <a:txBody>
                    <a:bodyPr/>
                    <a:lstStyle/>
                    <a:p>
                      <a:r>
                        <a:rPr lang="en-US" dirty="0" smtClean="0"/>
                        <a:t>Size</a:t>
                      </a:r>
                      <a:endParaRPr lang="en-US" dirty="0"/>
                    </a:p>
                  </a:txBody>
                  <a:tcPr/>
                </a:tc>
                <a:tc>
                  <a:txBody>
                    <a:bodyPr/>
                    <a:lstStyle/>
                    <a:p>
                      <a:r>
                        <a:rPr lang="en-US" dirty="0" smtClean="0"/>
                        <a:t>Abbrev-</a:t>
                      </a:r>
                    </a:p>
                    <a:p>
                      <a:r>
                        <a:rPr lang="en-US" dirty="0" err="1" smtClean="0"/>
                        <a:t>iation</a:t>
                      </a:r>
                      <a:endParaRPr lang="en-US" dirty="0"/>
                    </a:p>
                  </a:txBody>
                  <a:tcPr/>
                </a:tc>
                <a:tc>
                  <a:txBody>
                    <a:bodyPr/>
                    <a:lstStyle/>
                    <a:p>
                      <a:r>
                        <a:rPr lang="en-US" dirty="0" smtClean="0"/>
                        <a:t># bytes</a:t>
                      </a:r>
                      <a:endParaRPr lang="en-US" dirty="0"/>
                    </a:p>
                  </a:txBody>
                  <a:tcPr/>
                </a:tc>
                <a:tc>
                  <a:txBody>
                    <a:bodyPr/>
                    <a:lstStyle/>
                    <a:p>
                      <a:r>
                        <a:rPr lang="en-US" dirty="0" smtClean="0"/>
                        <a:t>Example</a:t>
                      </a:r>
                      <a:endParaRPr lang="en-US" dirty="0"/>
                    </a:p>
                  </a:txBody>
                  <a:tcPr/>
                </a:tc>
              </a:tr>
              <a:tr h="516689">
                <a:tc>
                  <a:txBody>
                    <a:bodyPr/>
                    <a:lstStyle/>
                    <a:p>
                      <a:r>
                        <a:rPr lang="en-US" dirty="0" smtClean="0"/>
                        <a:t>Bytes</a:t>
                      </a:r>
                      <a:endParaRPr lang="en-US" dirty="0"/>
                    </a:p>
                  </a:txBody>
                  <a:tcPr/>
                </a:tc>
                <a:tc>
                  <a:txBody>
                    <a:bodyPr/>
                    <a:lstStyle/>
                    <a:p>
                      <a:r>
                        <a:rPr lang="en-US" dirty="0" smtClean="0"/>
                        <a:t>--</a:t>
                      </a:r>
                      <a:endParaRPr lang="en-US" dirty="0"/>
                    </a:p>
                  </a:txBody>
                  <a:tcPr/>
                </a:tc>
                <a:tc>
                  <a:txBody>
                    <a:bodyPr/>
                    <a:lstStyle/>
                    <a:p>
                      <a:r>
                        <a:rPr lang="en-US" dirty="0" smtClean="0"/>
                        <a:t>1</a:t>
                      </a:r>
                      <a:endParaRPr lang="en-US" dirty="0"/>
                    </a:p>
                  </a:txBody>
                  <a:tcPr/>
                </a:tc>
                <a:tc>
                  <a:txBody>
                    <a:bodyPr/>
                    <a:lstStyle/>
                    <a:p>
                      <a:r>
                        <a:rPr lang="en-US" dirty="0" smtClean="0"/>
                        <a:t>Single text character</a:t>
                      </a:r>
                      <a:endParaRPr lang="en-US" dirty="0"/>
                    </a:p>
                  </a:txBody>
                  <a:tcPr/>
                </a:tc>
              </a:tr>
              <a:tr h="516689">
                <a:tc>
                  <a:txBody>
                    <a:bodyPr/>
                    <a:lstStyle/>
                    <a:p>
                      <a:r>
                        <a:rPr lang="en-US" dirty="0" smtClean="0"/>
                        <a:t>Kilobytes</a:t>
                      </a:r>
                      <a:endParaRPr lang="en-US" dirty="0"/>
                    </a:p>
                  </a:txBody>
                  <a:tcPr/>
                </a:tc>
                <a:tc>
                  <a:txBody>
                    <a:bodyPr/>
                    <a:lstStyle/>
                    <a:p>
                      <a:r>
                        <a:rPr lang="en-US" dirty="0" smtClean="0"/>
                        <a:t>1 kb</a:t>
                      </a:r>
                      <a:endParaRPr lang="en-US" dirty="0"/>
                    </a:p>
                  </a:txBody>
                  <a:tcPr/>
                </a:tc>
                <a:tc>
                  <a:txBody>
                    <a:bodyPr/>
                    <a:lstStyle/>
                    <a:p>
                      <a:r>
                        <a:rPr lang="en-US" dirty="0" smtClean="0"/>
                        <a:t>10</a:t>
                      </a:r>
                      <a:r>
                        <a:rPr lang="en-US" baseline="30000" dirty="0" smtClean="0"/>
                        <a:t>3</a:t>
                      </a:r>
                      <a:endParaRPr lang="en-US" baseline="30000" dirty="0"/>
                    </a:p>
                  </a:txBody>
                  <a:tcPr/>
                </a:tc>
                <a:tc>
                  <a:txBody>
                    <a:bodyPr/>
                    <a:lstStyle/>
                    <a:p>
                      <a:r>
                        <a:rPr lang="en-US" dirty="0" smtClean="0"/>
                        <a:t>Text file, 1000 characters</a:t>
                      </a:r>
                      <a:endParaRPr lang="en-US" dirty="0"/>
                    </a:p>
                  </a:txBody>
                  <a:tcPr/>
                </a:tc>
              </a:tr>
              <a:tr h="516689">
                <a:tc>
                  <a:txBody>
                    <a:bodyPr/>
                    <a:lstStyle/>
                    <a:p>
                      <a:r>
                        <a:rPr lang="en-US" dirty="0" smtClean="0"/>
                        <a:t>Megabytes</a:t>
                      </a:r>
                      <a:endParaRPr lang="en-US" dirty="0"/>
                    </a:p>
                  </a:txBody>
                  <a:tcPr/>
                </a:tc>
                <a:tc>
                  <a:txBody>
                    <a:bodyPr/>
                    <a:lstStyle/>
                    <a:p>
                      <a:r>
                        <a:rPr lang="en-US" dirty="0" smtClean="0"/>
                        <a:t>1 MB</a:t>
                      </a:r>
                      <a:endParaRPr lang="en-US" dirty="0"/>
                    </a:p>
                  </a:txBody>
                  <a:tcPr/>
                </a:tc>
                <a:tc>
                  <a:txBody>
                    <a:bodyPr/>
                    <a:lstStyle/>
                    <a:p>
                      <a:r>
                        <a:rPr lang="en-US" dirty="0" smtClean="0"/>
                        <a:t>10</a:t>
                      </a:r>
                      <a:r>
                        <a:rPr lang="en-US" baseline="30000" dirty="0" smtClean="0"/>
                        <a:t>6</a:t>
                      </a:r>
                      <a:endParaRPr lang="en-US" baseline="30000" dirty="0"/>
                    </a:p>
                  </a:txBody>
                  <a:tcPr/>
                </a:tc>
                <a:tc>
                  <a:txBody>
                    <a:bodyPr/>
                    <a:lstStyle/>
                    <a:p>
                      <a:r>
                        <a:rPr lang="en-US" dirty="0" smtClean="0"/>
                        <a:t>Text file, 1m characters</a:t>
                      </a:r>
                      <a:endParaRPr lang="en-US" dirty="0"/>
                    </a:p>
                  </a:txBody>
                  <a:tcPr/>
                </a:tc>
              </a:tr>
              <a:tr h="516689">
                <a:tc>
                  <a:txBody>
                    <a:bodyPr/>
                    <a:lstStyle/>
                    <a:p>
                      <a:r>
                        <a:rPr lang="en-US" dirty="0" smtClean="0"/>
                        <a:t>Gigabytes</a:t>
                      </a:r>
                      <a:endParaRPr lang="en-US" dirty="0"/>
                    </a:p>
                  </a:txBody>
                  <a:tcPr/>
                </a:tc>
                <a:tc>
                  <a:txBody>
                    <a:bodyPr/>
                    <a:lstStyle/>
                    <a:p>
                      <a:r>
                        <a:rPr lang="en-US" dirty="0" smtClean="0"/>
                        <a:t>1 GB</a:t>
                      </a:r>
                      <a:endParaRPr lang="en-US" dirty="0"/>
                    </a:p>
                  </a:txBody>
                  <a:tcPr/>
                </a:tc>
                <a:tc>
                  <a:txBody>
                    <a:bodyPr/>
                    <a:lstStyle/>
                    <a:p>
                      <a:r>
                        <a:rPr lang="en-US" dirty="0" smtClean="0"/>
                        <a:t>10</a:t>
                      </a:r>
                      <a:r>
                        <a:rPr lang="en-US" baseline="30000" dirty="0" smtClean="0"/>
                        <a:t>9</a:t>
                      </a:r>
                      <a:endParaRPr lang="en-US" baseline="30000" dirty="0"/>
                    </a:p>
                  </a:txBody>
                  <a:tcPr/>
                </a:tc>
                <a:tc>
                  <a:txBody>
                    <a:bodyPr/>
                    <a:lstStyle/>
                    <a:p>
                      <a:r>
                        <a:rPr lang="en-US" dirty="0" smtClean="0"/>
                        <a:t>Size of </a:t>
                      </a:r>
                      <a:r>
                        <a:rPr lang="en-US" dirty="0" err="1" smtClean="0"/>
                        <a:t>GenBank</a:t>
                      </a:r>
                      <a:r>
                        <a:rPr lang="en-US" dirty="0" smtClean="0"/>
                        <a:t>: 600 GB</a:t>
                      </a:r>
                      <a:endParaRPr lang="en-US" dirty="0"/>
                    </a:p>
                  </a:txBody>
                  <a:tcPr/>
                </a:tc>
              </a:tr>
              <a:tr h="516689">
                <a:tc>
                  <a:txBody>
                    <a:bodyPr/>
                    <a:lstStyle/>
                    <a:p>
                      <a:r>
                        <a:rPr lang="en-US" dirty="0" smtClean="0"/>
                        <a:t>Terabytes</a:t>
                      </a:r>
                      <a:endParaRPr lang="en-US" dirty="0"/>
                    </a:p>
                  </a:txBody>
                  <a:tcPr/>
                </a:tc>
                <a:tc>
                  <a:txBody>
                    <a:bodyPr/>
                    <a:lstStyle/>
                    <a:p>
                      <a:r>
                        <a:rPr lang="en-US" dirty="0" smtClean="0"/>
                        <a:t>1 TB</a:t>
                      </a:r>
                      <a:endParaRPr lang="en-US" dirty="0"/>
                    </a:p>
                  </a:txBody>
                  <a:tcPr/>
                </a:tc>
                <a:tc>
                  <a:txBody>
                    <a:bodyPr/>
                    <a:lstStyle/>
                    <a:p>
                      <a:r>
                        <a:rPr lang="en-US" dirty="0" smtClean="0"/>
                        <a:t>10</a:t>
                      </a:r>
                      <a:r>
                        <a:rPr lang="en-US" baseline="30000" dirty="0" smtClean="0"/>
                        <a:t>12</a:t>
                      </a:r>
                      <a:endParaRPr lang="en-US" baseline="30000" dirty="0"/>
                    </a:p>
                  </a:txBody>
                  <a:tcPr/>
                </a:tc>
                <a:tc>
                  <a:txBody>
                    <a:bodyPr/>
                    <a:lstStyle/>
                    <a:p>
                      <a:r>
                        <a:rPr lang="en-US" dirty="0" smtClean="0"/>
                        <a:t>Size of 1000 Genomes Project:</a:t>
                      </a:r>
                      <a:r>
                        <a:rPr lang="en-US" baseline="0" dirty="0" smtClean="0"/>
                        <a:t> &lt;500 TB</a:t>
                      </a:r>
                      <a:endParaRPr lang="en-US" dirty="0"/>
                    </a:p>
                  </a:txBody>
                  <a:tcPr/>
                </a:tc>
              </a:tr>
              <a:tr h="516689">
                <a:tc>
                  <a:txBody>
                    <a:bodyPr/>
                    <a:lstStyle/>
                    <a:p>
                      <a:r>
                        <a:rPr lang="en-US" dirty="0" smtClean="0"/>
                        <a:t>Petabytes</a:t>
                      </a:r>
                      <a:endParaRPr lang="en-US" dirty="0"/>
                    </a:p>
                  </a:txBody>
                  <a:tcPr/>
                </a:tc>
                <a:tc>
                  <a:txBody>
                    <a:bodyPr/>
                    <a:lstStyle/>
                    <a:p>
                      <a:r>
                        <a:rPr lang="en-US" dirty="0" smtClean="0"/>
                        <a:t>1 PB</a:t>
                      </a:r>
                      <a:endParaRPr lang="en-US" dirty="0"/>
                    </a:p>
                  </a:txBody>
                  <a:tcPr/>
                </a:tc>
                <a:tc>
                  <a:txBody>
                    <a:bodyPr/>
                    <a:lstStyle/>
                    <a:p>
                      <a:r>
                        <a:rPr lang="en-US" dirty="0" smtClean="0"/>
                        <a:t>10</a:t>
                      </a:r>
                      <a:r>
                        <a:rPr lang="en-US" baseline="30000" dirty="0" smtClean="0"/>
                        <a:t>15</a:t>
                      </a:r>
                      <a:endParaRPr lang="en-US" baseline="30000" dirty="0"/>
                    </a:p>
                  </a:txBody>
                  <a:tcPr/>
                </a:tc>
                <a:tc>
                  <a:txBody>
                    <a:bodyPr/>
                    <a:lstStyle/>
                    <a:p>
                      <a:r>
                        <a:rPr lang="en-US" dirty="0" smtClean="0"/>
                        <a:t>Size of SRA at NCBI: 5 PB</a:t>
                      </a:r>
                      <a:endParaRPr lang="en-US" dirty="0"/>
                    </a:p>
                  </a:txBody>
                  <a:tcPr/>
                </a:tc>
              </a:tr>
              <a:tr h="516689">
                <a:tc>
                  <a:txBody>
                    <a:bodyPr/>
                    <a:lstStyle/>
                    <a:p>
                      <a:r>
                        <a:rPr lang="en-US" dirty="0" err="1" smtClean="0"/>
                        <a:t>Exabytes</a:t>
                      </a:r>
                      <a:endParaRPr lang="en-US" dirty="0"/>
                    </a:p>
                  </a:txBody>
                  <a:tcPr/>
                </a:tc>
                <a:tc>
                  <a:txBody>
                    <a:bodyPr/>
                    <a:lstStyle/>
                    <a:p>
                      <a:r>
                        <a:rPr lang="en-US" dirty="0" smtClean="0"/>
                        <a:t>1 EB</a:t>
                      </a:r>
                      <a:endParaRPr lang="en-US" dirty="0"/>
                    </a:p>
                  </a:txBody>
                  <a:tcPr/>
                </a:tc>
                <a:tc>
                  <a:txBody>
                    <a:bodyPr/>
                    <a:lstStyle/>
                    <a:p>
                      <a:r>
                        <a:rPr lang="en-US" dirty="0" smtClean="0"/>
                        <a:t>10</a:t>
                      </a:r>
                      <a:r>
                        <a:rPr lang="en-US" baseline="30000" dirty="0" smtClean="0"/>
                        <a:t>18</a:t>
                      </a:r>
                      <a:endParaRPr lang="en-US" baseline="30000" dirty="0"/>
                    </a:p>
                  </a:txBody>
                  <a:tcPr/>
                </a:tc>
                <a:tc>
                  <a:txBody>
                    <a:bodyPr/>
                    <a:lstStyle/>
                    <a:p>
                      <a:r>
                        <a:rPr lang="en-US" dirty="0" smtClean="0"/>
                        <a:t>Annual worldwide output: &gt;2 EB</a:t>
                      </a:r>
                      <a:endParaRPr lang="en-US" dirty="0"/>
                    </a:p>
                  </a:txBody>
                  <a:tcPr/>
                </a:tc>
              </a:tr>
            </a:tbl>
          </a:graphicData>
        </a:graphic>
      </p:graphicFrame>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2086428"/>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56926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Contents of databases</a:t>
            </a:r>
          </a:p>
        </p:txBody>
      </p:sp>
      <p:sp>
        <p:nvSpPr>
          <p:cNvPr id="5" name="TextBox 4"/>
          <p:cNvSpPr txBox="1"/>
          <p:nvPr/>
        </p:nvSpPr>
        <p:spPr>
          <a:xfrm>
            <a:off x="14514" y="62116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24</a:t>
            </a:r>
            <a:endParaRPr lang="en-US" dirty="0">
              <a:solidFill>
                <a:schemeClr val="bg1">
                  <a:lumMod val="50000"/>
                </a:schemeClr>
              </a:solidFill>
            </a:endParaRPr>
          </a:p>
        </p:txBody>
      </p:sp>
      <p:sp>
        <p:nvSpPr>
          <p:cNvPr id="7" name="TextBox 6"/>
          <p:cNvSpPr txBox="1"/>
          <p:nvPr/>
        </p:nvSpPr>
        <p:spPr>
          <a:xfrm>
            <a:off x="1295400" y="1371600"/>
            <a:ext cx="7162800" cy="1569660"/>
          </a:xfrm>
          <a:prstGeom prst="rect">
            <a:avLst/>
          </a:prstGeom>
          <a:noFill/>
        </p:spPr>
        <p:txBody>
          <a:bodyPr wrap="square" rtlCol="0">
            <a:spAutoFit/>
          </a:bodyPr>
          <a:lstStyle/>
          <a:p>
            <a:r>
              <a:rPr lang="en-US" sz="2400" dirty="0" smtClean="0"/>
              <a:t>We can look at the number of taxa (e.g. species) in </a:t>
            </a:r>
            <a:r>
              <a:rPr lang="en-US" sz="2400" dirty="0" err="1" smtClean="0"/>
              <a:t>GenBank</a:t>
            </a:r>
            <a:r>
              <a:rPr lang="en-US" sz="2400" dirty="0" smtClean="0"/>
              <a:t>; the most sequenced organisms; types of data; and look at a particular example, the </a:t>
            </a:r>
            <a:r>
              <a:rPr lang="en-US" sz="2400" dirty="0" err="1" smtClean="0"/>
              <a:t>UniGene</a:t>
            </a:r>
            <a:r>
              <a:rPr lang="en-US" sz="2400" dirty="0" smtClean="0"/>
              <a:t> database of expressed sequence tags (ESTs).</a:t>
            </a:r>
          </a:p>
        </p:txBody>
      </p:sp>
    </p:spTree>
    <p:extLst>
      <p:ext uri="{BB962C8B-B14F-4D97-AF65-F5344CB8AC3E}">
        <p14:creationId xmlns:p14="http://schemas.microsoft.com/office/powerpoint/2010/main" val="33155856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Taxa represented in </a:t>
            </a:r>
            <a:r>
              <a:rPr lang="en-US" sz="2800" dirty="0" err="1" smtClean="0"/>
              <a:t>GenBank</a:t>
            </a:r>
            <a:r>
              <a:rPr lang="en-US" sz="2800" dirty="0" smtClean="0"/>
              <a:t> (at NCBI)</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 2-3</a:t>
            </a:r>
          </a:p>
          <a:p>
            <a:r>
              <a:rPr lang="en-US" dirty="0" smtClean="0">
                <a:solidFill>
                  <a:schemeClr val="bg1">
                    <a:lumMod val="50000"/>
                  </a:schemeClr>
                </a:solidFill>
              </a:rPr>
              <a:t>Page 24</a:t>
            </a:r>
            <a:endParaRPr lang="en-US" dirty="0">
              <a:solidFill>
                <a:schemeClr val="bg1">
                  <a:lumMod val="50000"/>
                </a:schemeClr>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807" t="41878" r="28135" b="31375"/>
          <a:stretch/>
        </p:blipFill>
        <p:spPr bwMode="auto">
          <a:xfrm>
            <a:off x="1371600" y="1904999"/>
            <a:ext cx="7467600" cy="275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244018" y="6367307"/>
            <a:ext cx="4747582" cy="369332"/>
          </a:xfrm>
          <a:prstGeom prst="rect">
            <a:avLst/>
          </a:prstGeom>
          <a:noFill/>
        </p:spPr>
        <p:txBody>
          <a:bodyPr wrap="none" rtlCol="0">
            <a:spAutoFit/>
          </a:bodyPr>
          <a:lstStyle/>
          <a:p>
            <a:r>
              <a:rPr lang="en-US" dirty="0"/>
              <a:t>http://</a:t>
            </a:r>
            <a:r>
              <a:rPr lang="en-US" dirty="0" smtClean="0"/>
              <a:t>www.ncbi.nlm.nih.gov/Taxonomy/txstat.cgi</a:t>
            </a:r>
            <a:endParaRPr lang="en-US" dirty="0"/>
          </a:p>
        </p:txBody>
      </p:sp>
      <p:sp>
        <p:nvSpPr>
          <p:cNvPr id="4" name="Rectangle 3"/>
          <p:cNvSpPr/>
          <p:nvPr/>
        </p:nvSpPr>
        <p:spPr>
          <a:xfrm>
            <a:off x="5334000" y="4343400"/>
            <a:ext cx="914400" cy="228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Types of data and examples of databases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2-4</a:t>
            </a:r>
          </a:p>
          <a:p>
            <a:r>
              <a:rPr lang="en-US" dirty="0" smtClean="0">
                <a:solidFill>
                  <a:schemeClr val="bg1">
                    <a:lumMod val="50000"/>
                  </a:schemeClr>
                </a:solidFill>
              </a:rPr>
              <a:t>Page 26</a:t>
            </a:r>
            <a:endParaRPr lang="en-US" dirty="0">
              <a:solidFill>
                <a:schemeClr val="bg1">
                  <a:lumMod val="50000"/>
                </a:schemeClr>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666" t="14520" r="27945" b="22510"/>
          <a:stretch/>
        </p:blipFill>
        <p:spPr bwMode="auto">
          <a:xfrm>
            <a:off x="1603828" y="762000"/>
            <a:ext cx="7082972" cy="5979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Tree>
    <p:extLst>
      <p:ext uri="{BB962C8B-B14F-4D97-AF65-F5344CB8AC3E}">
        <p14:creationId xmlns:p14="http://schemas.microsoft.com/office/powerpoint/2010/main" val="16676132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smtClean="0"/>
              <a:t>Top ten organisms for which expressed sequence tags (ESTs) have been sequenced</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 2-5</a:t>
            </a:r>
          </a:p>
          <a:p>
            <a:r>
              <a:rPr lang="en-US" dirty="0" smtClean="0">
                <a:solidFill>
                  <a:schemeClr val="bg1">
                    <a:lumMod val="50000"/>
                  </a:schemeClr>
                </a:solidFill>
              </a:rPr>
              <a:t>Page 28</a:t>
            </a:r>
            <a:endParaRPr lang="en-US" dirty="0">
              <a:solidFill>
                <a:schemeClr val="bg1">
                  <a:lumMod val="50000"/>
                </a:schemeClr>
              </a:solidFill>
            </a:endParaRPr>
          </a:p>
        </p:txBody>
      </p:sp>
      <p:sp>
        <p:nvSpPr>
          <p:cNvPr id="10" name="TextBox 9"/>
          <p:cNvSpPr txBox="1"/>
          <p:nvPr/>
        </p:nvSpPr>
        <p:spPr>
          <a:xfrm>
            <a:off x="1255485" y="6338299"/>
            <a:ext cx="7736115" cy="400110"/>
          </a:xfrm>
          <a:prstGeom prst="rect">
            <a:avLst/>
          </a:prstGeom>
          <a:noFill/>
        </p:spPr>
        <p:txBody>
          <a:bodyPr wrap="square" rtlCol="0">
            <a:spAutoFit/>
          </a:bodyPr>
          <a:lstStyle/>
          <a:p>
            <a:pPr algn="ctr"/>
            <a:r>
              <a:rPr lang="en-US" sz="2000" dirty="0"/>
              <a:t>http://www.ncbi.nlm.nih.gov/dbEST/dbEST_summary.html</a:t>
            </a:r>
            <a:endParaRPr lang="en-US" sz="2000" dirty="0" smtClean="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11" t="38363" r="27850" b="32951"/>
          <a:stretch/>
        </p:blipFill>
        <p:spPr bwMode="auto">
          <a:xfrm>
            <a:off x="1255485" y="1981200"/>
            <a:ext cx="7762404"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err="1" smtClean="0"/>
              <a:t>UniGene</a:t>
            </a:r>
            <a:r>
              <a:rPr lang="en-US" sz="2800" dirty="0" smtClean="0"/>
              <a:t> database: clusters of EST sequences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2-5</a:t>
            </a:r>
          </a:p>
          <a:p>
            <a:r>
              <a:rPr lang="en-US" dirty="0" smtClean="0">
                <a:solidFill>
                  <a:schemeClr val="bg1">
                    <a:lumMod val="50000"/>
                  </a:schemeClr>
                </a:solidFill>
              </a:rPr>
              <a:t>Page 30</a:t>
            </a:r>
            <a:endParaRPr lang="en-US" dirty="0">
              <a:solidFill>
                <a:schemeClr val="bg1">
                  <a:lumMod val="50000"/>
                </a:schemeClr>
              </a:solidFill>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43" t="18340" r="36405" b="16550"/>
          <a:stretch/>
        </p:blipFill>
        <p:spPr bwMode="auto">
          <a:xfrm>
            <a:off x="1981200" y="678543"/>
            <a:ext cx="6604000" cy="6183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err="1" smtClean="0"/>
              <a:t>UniGene</a:t>
            </a:r>
            <a:r>
              <a:rPr lang="en-US" sz="2800" dirty="0" smtClean="0"/>
              <a:t> database: clusters of EST sequences</a:t>
            </a:r>
          </a:p>
        </p:txBody>
      </p:sp>
      <p:sp>
        <p:nvSpPr>
          <p:cNvPr id="7" name="TextBox 6"/>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2-5</a:t>
            </a:r>
          </a:p>
          <a:p>
            <a:r>
              <a:rPr lang="en-US" dirty="0" smtClean="0">
                <a:solidFill>
                  <a:schemeClr val="bg1">
                    <a:lumMod val="50000"/>
                  </a:schemeClr>
                </a:solidFill>
              </a:rPr>
              <a:t>Page 30</a:t>
            </a:r>
            <a:endParaRPr lang="en-US" dirty="0">
              <a:solidFill>
                <a:schemeClr val="bg1">
                  <a:lumMod val="50000"/>
                </a:schemeClr>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723" t="67050" r="41110" b="10436"/>
          <a:stretch/>
        </p:blipFill>
        <p:spPr bwMode="auto">
          <a:xfrm>
            <a:off x="1590896" y="2133600"/>
            <a:ext cx="6853769"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2438400"/>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184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Central bioinformatics resource: NCBI</a:t>
            </a:r>
          </a:p>
        </p:txBody>
      </p:sp>
      <p:sp>
        <p:nvSpPr>
          <p:cNvPr id="5" name="TextBox 4"/>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31</a:t>
            </a:r>
            <a:endParaRPr lang="en-US" dirty="0">
              <a:solidFill>
                <a:schemeClr val="bg1">
                  <a:lumMod val="50000"/>
                </a:schemeClr>
              </a:solidFill>
            </a:endParaRPr>
          </a:p>
        </p:txBody>
      </p:sp>
      <p:sp>
        <p:nvSpPr>
          <p:cNvPr id="4" name="TextBox 3"/>
          <p:cNvSpPr txBox="1"/>
          <p:nvPr/>
        </p:nvSpPr>
        <p:spPr>
          <a:xfrm>
            <a:off x="1295400" y="1447800"/>
            <a:ext cx="7696200" cy="3416320"/>
          </a:xfrm>
          <a:prstGeom prst="rect">
            <a:avLst/>
          </a:prstGeom>
          <a:noFill/>
        </p:spPr>
        <p:txBody>
          <a:bodyPr wrap="square" rtlCol="0">
            <a:spAutoFit/>
          </a:bodyPr>
          <a:lstStyle/>
          <a:p>
            <a:r>
              <a:rPr lang="en-US" sz="2400" dirty="0" smtClean="0"/>
              <a:t>NCBI (with </a:t>
            </a:r>
            <a:r>
              <a:rPr lang="en-US" sz="2400" dirty="0" err="1" smtClean="0"/>
              <a:t>Ensembl</a:t>
            </a:r>
            <a:r>
              <a:rPr lang="en-US" sz="2400" dirty="0" smtClean="0"/>
              <a:t>, EBI, UCSC) is one of the central bioinformatics sites. It includes:</a:t>
            </a:r>
          </a:p>
          <a:p>
            <a:pPr marL="342900" indent="-342900">
              <a:buFont typeface="Arial"/>
              <a:buChar char="•"/>
            </a:pPr>
            <a:r>
              <a:rPr lang="en-US" sz="2400" dirty="0" smtClean="0"/>
              <a:t>PubMed</a:t>
            </a:r>
          </a:p>
          <a:p>
            <a:pPr marL="342900" indent="-342900">
              <a:buFont typeface="Arial"/>
              <a:buChar char="•"/>
            </a:pPr>
            <a:r>
              <a:rPr lang="en-US" sz="2400" dirty="0" err="1" smtClean="0"/>
              <a:t>Entrez</a:t>
            </a:r>
            <a:r>
              <a:rPr lang="en-US" sz="2400" dirty="0" smtClean="0"/>
              <a:t> search engine integrating ~40 databases</a:t>
            </a:r>
          </a:p>
          <a:p>
            <a:pPr marL="342900" indent="-342900">
              <a:buFont typeface="Arial"/>
              <a:buChar char="•"/>
            </a:pPr>
            <a:r>
              <a:rPr lang="en-US" sz="2400" dirty="0" smtClean="0"/>
              <a:t>BLAST (Basic Local Alignment Search Tool, Chapters 3-5)</a:t>
            </a:r>
          </a:p>
          <a:p>
            <a:pPr marL="342900" indent="-342900">
              <a:buFont typeface="Arial"/>
              <a:buChar char="•"/>
            </a:pPr>
            <a:r>
              <a:rPr lang="en-US" sz="2400" dirty="0" smtClean="0"/>
              <a:t>Online </a:t>
            </a:r>
            <a:r>
              <a:rPr lang="en-US" sz="2400" dirty="0" err="1" smtClean="0"/>
              <a:t>Mendelian</a:t>
            </a:r>
            <a:r>
              <a:rPr lang="en-US" sz="2400" dirty="0" smtClean="0"/>
              <a:t> Inheritance in Man (OMIM, Chapter 21)</a:t>
            </a:r>
          </a:p>
          <a:p>
            <a:pPr marL="342900" indent="-342900">
              <a:buFont typeface="Arial"/>
              <a:buChar char="•"/>
            </a:pPr>
            <a:r>
              <a:rPr lang="en-US" sz="2400" dirty="0" smtClean="0"/>
              <a:t>Taxonomy</a:t>
            </a:r>
          </a:p>
          <a:p>
            <a:pPr marL="342900" indent="-342900">
              <a:buFont typeface="Arial"/>
              <a:buChar char="•"/>
            </a:pPr>
            <a:r>
              <a:rPr lang="en-US" sz="2400" dirty="0" smtClean="0"/>
              <a:t>Books</a:t>
            </a:r>
            <a:endParaRPr lang="en-US" sz="2400" dirty="0"/>
          </a:p>
          <a:p>
            <a:pPr marL="342900" indent="-342900">
              <a:buFont typeface="Arial"/>
              <a:buChar char="•"/>
            </a:pPr>
            <a:r>
              <a:rPr lang="en-US" sz="2400" dirty="0" smtClean="0"/>
              <a:t>many additional resources</a:t>
            </a:r>
          </a:p>
        </p:txBody>
      </p:sp>
    </p:spTree>
    <p:extLst>
      <p:ext uri="{BB962C8B-B14F-4D97-AF65-F5344CB8AC3E}">
        <p14:creationId xmlns:p14="http://schemas.microsoft.com/office/powerpoint/2010/main" val="35366110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Access to NCBI databases via Taxonomy Browser</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2-6</a:t>
            </a:r>
          </a:p>
          <a:p>
            <a:r>
              <a:rPr lang="en-US" dirty="0" smtClean="0">
                <a:solidFill>
                  <a:schemeClr val="bg1">
                    <a:lumMod val="50000"/>
                  </a:schemeClr>
                </a:solidFill>
              </a:rPr>
              <a:t>Page 33</a:t>
            </a:r>
            <a:endParaRPr lang="en-US" dirty="0">
              <a:solidFill>
                <a:schemeClr val="bg1">
                  <a:lumMod val="50000"/>
                </a:schemeClr>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12" t="15743" r="32032" b="9672"/>
          <a:stretch/>
        </p:blipFill>
        <p:spPr bwMode="auto">
          <a:xfrm>
            <a:off x="1796322" y="685800"/>
            <a:ext cx="6433278"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24000" y="4419600"/>
            <a:ext cx="4038600" cy="1569660"/>
          </a:xfrm>
          <a:prstGeom prst="rect">
            <a:avLst/>
          </a:prstGeom>
          <a:solidFill>
            <a:srgbClr val="FFFFFF"/>
          </a:solidFill>
          <a:ln>
            <a:solidFill>
              <a:srgbClr val="000000"/>
            </a:solidFill>
          </a:ln>
        </p:spPr>
        <p:txBody>
          <a:bodyPr wrap="square" rtlCol="0">
            <a:spAutoFit/>
          </a:bodyPr>
          <a:lstStyle/>
          <a:p>
            <a:r>
              <a:rPr lang="en-US" sz="2400" dirty="0" smtClean="0"/>
              <a:t>Taxonomy offers lineage information, data on rank and genetic code, and convenient </a:t>
            </a:r>
            <a:r>
              <a:rPr lang="en-US" sz="2400" dirty="0" err="1" smtClean="0"/>
              <a:t>Entrez</a:t>
            </a:r>
            <a:r>
              <a:rPr lang="en-US" sz="2400" dirty="0" smtClean="0"/>
              <a:t> database links</a:t>
            </a:r>
          </a:p>
        </p:txBody>
      </p:sp>
    </p:spTree>
    <p:extLst>
      <p:ext uri="{BB962C8B-B14F-4D97-AF65-F5344CB8AC3E}">
        <p14:creationId xmlns:p14="http://schemas.microsoft.com/office/powerpoint/2010/main" val="21192582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2790372"/>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184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295400" y="314980"/>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pPr algn="ctr"/>
            <a:r>
              <a:rPr lang="en-US" sz="2800" dirty="0">
                <a:solidFill>
                  <a:schemeClr val="tx1"/>
                </a:solidFill>
                <a:latin typeface="Gill Sans MT"/>
                <a:cs typeface="Gill Sans MT"/>
              </a:rPr>
              <a:t>Accession numbers are labels for sequences</a:t>
            </a:r>
          </a:p>
        </p:txBody>
      </p:sp>
      <p:sp>
        <p:nvSpPr>
          <p:cNvPr id="25603" name="Line 3"/>
          <p:cNvSpPr>
            <a:spLocks noChangeShapeType="1"/>
          </p:cNvSpPr>
          <p:nvPr/>
        </p:nvSpPr>
        <p:spPr bwMode="auto">
          <a:xfrm>
            <a:off x="1143000" y="1066800"/>
            <a:ext cx="77724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5604" name="Text Box 4"/>
          <p:cNvSpPr txBox="1">
            <a:spLocks noChangeArrowheads="1"/>
          </p:cNvSpPr>
          <p:nvPr/>
        </p:nvSpPr>
        <p:spPr bwMode="auto">
          <a:xfrm>
            <a:off x="1295400" y="1828800"/>
            <a:ext cx="75438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r>
              <a:rPr lang="en-US" dirty="0">
                <a:solidFill>
                  <a:schemeClr val="tx1"/>
                </a:solidFill>
                <a:latin typeface="Gill Sans MT"/>
                <a:cs typeface="Gill Sans MT"/>
              </a:rPr>
              <a:t>NCBI includes databases (such as </a:t>
            </a:r>
            <a:r>
              <a:rPr lang="en-US" dirty="0" err="1">
                <a:solidFill>
                  <a:schemeClr val="tx1"/>
                </a:solidFill>
                <a:latin typeface="Gill Sans MT"/>
                <a:cs typeface="Gill Sans MT"/>
              </a:rPr>
              <a:t>GenBank</a:t>
            </a:r>
            <a:r>
              <a:rPr lang="en-US" dirty="0">
                <a:solidFill>
                  <a:schemeClr val="tx1"/>
                </a:solidFill>
                <a:latin typeface="Gill Sans MT"/>
                <a:cs typeface="Gill Sans MT"/>
              </a:rPr>
              <a:t>) that contain information on DNA, RNA, or protein sequences. </a:t>
            </a:r>
          </a:p>
          <a:p>
            <a:r>
              <a:rPr lang="en-US" dirty="0">
                <a:solidFill>
                  <a:schemeClr val="tx1"/>
                </a:solidFill>
                <a:latin typeface="Gill Sans MT"/>
                <a:cs typeface="Gill Sans MT"/>
              </a:rPr>
              <a:t>You may want to acquire information beginning with a </a:t>
            </a:r>
          </a:p>
          <a:p>
            <a:r>
              <a:rPr lang="en-US" dirty="0">
                <a:solidFill>
                  <a:schemeClr val="tx1"/>
                </a:solidFill>
                <a:latin typeface="Gill Sans MT"/>
                <a:cs typeface="Gill Sans MT"/>
              </a:rPr>
              <a:t>query such as the name of a protein of interest, or the</a:t>
            </a:r>
          </a:p>
          <a:p>
            <a:r>
              <a:rPr lang="en-US" dirty="0">
                <a:solidFill>
                  <a:schemeClr val="tx1"/>
                </a:solidFill>
                <a:latin typeface="Gill Sans MT"/>
                <a:cs typeface="Gill Sans MT"/>
              </a:rPr>
              <a:t>raw nucleotides comprising a DNA sequence of interest.</a:t>
            </a:r>
          </a:p>
          <a:p>
            <a:r>
              <a:rPr lang="en-US" dirty="0">
                <a:solidFill>
                  <a:schemeClr val="tx1"/>
                </a:solidFill>
                <a:latin typeface="Gill Sans MT"/>
                <a:cs typeface="Gill Sans MT"/>
              </a:rPr>
              <a:t> </a:t>
            </a:r>
          </a:p>
          <a:p>
            <a:r>
              <a:rPr lang="en-US" dirty="0">
                <a:solidFill>
                  <a:schemeClr val="tx1"/>
                </a:solidFill>
                <a:latin typeface="Gill Sans MT"/>
                <a:cs typeface="Gill Sans MT"/>
              </a:rPr>
              <a:t>DNA sequences and other molecular data are tagged with accession numbers that are used to identify a sequence</a:t>
            </a:r>
          </a:p>
          <a:p>
            <a:r>
              <a:rPr lang="en-US" dirty="0">
                <a:solidFill>
                  <a:schemeClr val="tx1"/>
                </a:solidFill>
                <a:latin typeface="Gill Sans MT"/>
                <a:cs typeface="Gill Sans MT"/>
              </a:rPr>
              <a:t>or other record relevant to molecular data. </a:t>
            </a:r>
            <a:endParaRPr lang="en-US" sz="1600" dirty="0">
              <a:solidFill>
                <a:schemeClr val="tx1"/>
              </a:solidFill>
              <a:latin typeface="Gill Sans MT"/>
              <a:cs typeface="Gill Sans MT"/>
            </a:endParaRPr>
          </a:p>
        </p:txBody>
      </p:sp>
      <p:sp>
        <p:nvSpPr>
          <p:cNvPr id="25605" name="Rectangle 9"/>
          <p:cNvSpPr>
            <a:spLocks noChangeArrowheads="1"/>
          </p:cNvSpPr>
          <p:nvPr/>
        </p:nvSpPr>
        <p:spPr bwMode="auto">
          <a:xfrm>
            <a:off x="7772400" y="6324600"/>
            <a:ext cx="132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a:solidFill>
                  <a:srgbClr val="FFFFFF"/>
                </a:solidFill>
              </a:rPr>
              <a:t>Page 26</a:t>
            </a:r>
          </a:p>
        </p:txBody>
      </p:sp>
      <p:sp>
        <p:nvSpPr>
          <p:cNvPr id="6" name="TextBox 5"/>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34</a:t>
            </a:r>
            <a:endParaRPr lang="en-US" dirty="0">
              <a:solidFill>
                <a:schemeClr val="bg1">
                  <a:lumMod val="50000"/>
                </a:schemeClr>
              </a:solidFill>
            </a:endParaRPr>
          </a:p>
        </p:txBody>
      </p:sp>
    </p:spTree>
    <p:extLst>
      <p:ext uri="{BB962C8B-B14F-4D97-AF65-F5344CB8AC3E}">
        <p14:creationId xmlns:p14="http://schemas.microsoft.com/office/powerpoint/2010/main" val="2108035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2667000" y="228600"/>
            <a:ext cx="464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r>
              <a:rPr lang="en-US" sz="2800" dirty="0">
                <a:solidFill>
                  <a:srgbClr val="000000"/>
                </a:solidFill>
                <a:latin typeface="Gill Sans MT"/>
                <a:cs typeface="Gill Sans MT"/>
              </a:rPr>
              <a:t>What is an accession number?</a:t>
            </a:r>
          </a:p>
        </p:txBody>
      </p:sp>
      <p:sp>
        <p:nvSpPr>
          <p:cNvPr id="26627" name="Line 3"/>
          <p:cNvSpPr>
            <a:spLocks noChangeShapeType="1"/>
          </p:cNvSpPr>
          <p:nvPr/>
        </p:nvSpPr>
        <p:spPr bwMode="auto">
          <a:xfrm>
            <a:off x="1219200" y="990600"/>
            <a:ext cx="77724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
        <p:nvSpPr>
          <p:cNvPr id="26628" name="Text Box 4"/>
          <p:cNvSpPr txBox="1">
            <a:spLocks noChangeArrowheads="1"/>
          </p:cNvSpPr>
          <p:nvPr/>
        </p:nvSpPr>
        <p:spPr bwMode="auto">
          <a:xfrm>
            <a:off x="990600" y="1143000"/>
            <a:ext cx="81534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r>
              <a:rPr lang="en-US" dirty="0">
                <a:solidFill>
                  <a:srgbClr val="000000"/>
                </a:solidFill>
                <a:latin typeface="Gill Sans MT"/>
                <a:cs typeface="Gill Sans MT"/>
              </a:rPr>
              <a:t>An accession number is </a:t>
            </a:r>
            <a:r>
              <a:rPr lang="en-US" dirty="0" smtClean="0">
                <a:solidFill>
                  <a:srgbClr val="000000"/>
                </a:solidFill>
                <a:latin typeface="Gill Sans MT"/>
                <a:cs typeface="Gill Sans MT"/>
              </a:rPr>
              <a:t>a label used </a:t>
            </a:r>
            <a:r>
              <a:rPr lang="en-US" dirty="0">
                <a:solidFill>
                  <a:srgbClr val="000000"/>
                </a:solidFill>
                <a:latin typeface="Gill Sans MT"/>
                <a:cs typeface="Gill Sans MT"/>
              </a:rPr>
              <a:t>to identify a sequence. It is a string of letters and/or numbers that corresponds to a molecular sequence. </a:t>
            </a:r>
          </a:p>
          <a:p>
            <a:endParaRPr lang="en-US" sz="1600" dirty="0">
              <a:solidFill>
                <a:srgbClr val="000000"/>
              </a:solidFill>
              <a:latin typeface="Gill Sans MT"/>
              <a:cs typeface="Gill Sans MT"/>
            </a:endParaRPr>
          </a:p>
          <a:p>
            <a:r>
              <a:rPr lang="en-US" dirty="0" smtClean="0">
                <a:solidFill>
                  <a:srgbClr val="000000"/>
                </a:solidFill>
                <a:latin typeface="Gill Sans MT"/>
                <a:cs typeface="Gill Sans MT"/>
              </a:rPr>
              <a:t>Examples:</a:t>
            </a:r>
            <a:endParaRPr lang="en-US" dirty="0">
              <a:solidFill>
                <a:srgbClr val="000000"/>
              </a:solidFill>
              <a:latin typeface="Gill Sans MT"/>
              <a:cs typeface="Gill Sans MT"/>
            </a:endParaRPr>
          </a:p>
          <a:p>
            <a:endParaRPr lang="en-US" sz="1800" dirty="0">
              <a:solidFill>
                <a:srgbClr val="000000"/>
              </a:solidFill>
              <a:latin typeface="Gill Sans MT"/>
              <a:cs typeface="Gill Sans MT"/>
            </a:endParaRPr>
          </a:p>
          <a:p>
            <a:r>
              <a:rPr lang="en-US" sz="1800" dirty="0">
                <a:solidFill>
                  <a:srgbClr val="000000"/>
                </a:solidFill>
                <a:latin typeface="Gill Sans MT"/>
                <a:cs typeface="Gill Sans MT"/>
              </a:rPr>
              <a:t>CH471100.2	</a:t>
            </a:r>
            <a:r>
              <a:rPr lang="en-US" sz="1800" dirty="0" err="1">
                <a:solidFill>
                  <a:srgbClr val="000000"/>
                </a:solidFill>
                <a:latin typeface="Gill Sans MT"/>
                <a:cs typeface="Gill Sans MT"/>
              </a:rPr>
              <a:t>GenBank</a:t>
            </a:r>
            <a:r>
              <a:rPr lang="en-US" sz="1800" dirty="0">
                <a:solidFill>
                  <a:srgbClr val="000000"/>
                </a:solidFill>
                <a:latin typeface="Gill Sans MT"/>
                <a:cs typeface="Gill Sans MT"/>
              </a:rPr>
              <a:t> genomic DNA sequence</a:t>
            </a:r>
          </a:p>
          <a:p>
            <a:r>
              <a:rPr lang="en-US" sz="1800" dirty="0">
                <a:solidFill>
                  <a:srgbClr val="000000"/>
                </a:solidFill>
                <a:latin typeface="Gill Sans MT"/>
                <a:cs typeface="Gill Sans MT"/>
              </a:rPr>
              <a:t>NC_000001.10	Genomic </a:t>
            </a:r>
            <a:r>
              <a:rPr lang="en-US" sz="1800" dirty="0" err="1">
                <a:solidFill>
                  <a:srgbClr val="000000"/>
                </a:solidFill>
                <a:latin typeface="Gill Sans MT"/>
                <a:cs typeface="Gill Sans MT"/>
              </a:rPr>
              <a:t>contig</a:t>
            </a:r>
            <a:endParaRPr lang="en-US" sz="1800" dirty="0">
              <a:solidFill>
                <a:srgbClr val="000000"/>
              </a:solidFill>
              <a:latin typeface="Gill Sans MT"/>
              <a:cs typeface="Gill Sans MT"/>
            </a:endParaRPr>
          </a:p>
          <a:p>
            <a:r>
              <a:rPr lang="en-US" sz="1800" dirty="0">
                <a:solidFill>
                  <a:srgbClr val="000000"/>
                </a:solidFill>
                <a:latin typeface="Gill Sans MT"/>
                <a:cs typeface="Gill Sans MT"/>
              </a:rPr>
              <a:t>rs121434231	</a:t>
            </a:r>
            <a:r>
              <a:rPr lang="en-US" sz="1800" dirty="0" err="1">
                <a:solidFill>
                  <a:srgbClr val="000000"/>
                </a:solidFill>
                <a:latin typeface="Gill Sans MT"/>
                <a:cs typeface="Gill Sans MT"/>
              </a:rPr>
              <a:t>dbSNP</a:t>
            </a:r>
            <a:r>
              <a:rPr lang="en-US" sz="1800" dirty="0">
                <a:solidFill>
                  <a:srgbClr val="000000"/>
                </a:solidFill>
                <a:latin typeface="Gill Sans MT"/>
                <a:cs typeface="Gill Sans MT"/>
              </a:rPr>
              <a:t> (single nucleotide polymorphism)</a:t>
            </a:r>
          </a:p>
          <a:p>
            <a:endParaRPr lang="en-US" sz="1800" dirty="0">
              <a:solidFill>
                <a:srgbClr val="000000"/>
              </a:solidFill>
              <a:latin typeface="Gill Sans MT"/>
              <a:cs typeface="Gill Sans MT"/>
            </a:endParaRPr>
          </a:p>
          <a:p>
            <a:r>
              <a:rPr lang="en-US" sz="1800" dirty="0">
                <a:solidFill>
                  <a:srgbClr val="000000"/>
                </a:solidFill>
                <a:latin typeface="Gill Sans MT"/>
                <a:cs typeface="Gill Sans MT"/>
              </a:rPr>
              <a:t>AI687828.1	An expressed sequence tag (1 of 184)</a:t>
            </a:r>
          </a:p>
          <a:p>
            <a:r>
              <a:rPr lang="en-US" sz="1800" dirty="0">
                <a:solidFill>
                  <a:srgbClr val="000000"/>
                </a:solidFill>
                <a:latin typeface="Gill Sans MT"/>
                <a:cs typeface="Gill Sans MT"/>
              </a:rPr>
              <a:t>NM_001206696 	</a:t>
            </a:r>
            <a:r>
              <a:rPr lang="en-US" sz="1800" dirty="0" err="1">
                <a:solidFill>
                  <a:srgbClr val="000000"/>
                </a:solidFill>
                <a:latin typeface="Gill Sans MT"/>
                <a:cs typeface="Gill Sans MT"/>
              </a:rPr>
              <a:t>RefSeq</a:t>
            </a:r>
            <a:r>
              <a:rPr lang="en-US" sz="1800" dirty="0">
                <a:solidFill>
                  <a:srgbClr val="000000"/>
                </a:solidFill>
                <a:latin typeface="Gill Sans MT"/>
                <a:cs typeface="Gill Sans MT"/>
              </a:rPr>
              <a:t> DNA sequence (from a transcript)</a:t>
            </a:r>
          </a:p>
          <a:p>
            <a:endParaRPr lang="en-US" sz="1800" dirty="0">
              <a:solidFill>
                <a:srgbClr val="000000"/>
              </a:solidFill>
              <a:latin typeface="Gill Sans MT"/>
              <a:cs typeface="Gill Sans MT"/>
            </a:endParaRPr>
          </a:p>
          <a:p>
            <a:r>
              <a:rPr lang="en-US" sz="1800" dirty="0">
                <a:solidFill>
                  <a:srgbClr val="000000"/>
                </a:solidFill>
                <a:latin typeface="Gill Sans MT"/>
                <a:cs typeface="Gill Sans MT"/>
              </a:rPr>
              <a:t>NP_006138.1  	</a:t>
            </a:r>
            <a:r>
              <a:rPr lang="en-US" sz="1800" dirty="0" err="1">
                <a:solidFill>
                  <a:srgbClr val="000000"/>
                </a:solidFill>
                <a:latin typeface="Gill Sans MT"/>
                <a:cs typeface="Gill Sans MT"/>
              </a:rPr>
              <a:t>RefSeq</a:t>
            </a:r>
            <a:r>
              <a:rPr lang="en-US" sz="1800" dirty="0">
                <a:solidFill>
                  <a:srgbClr val="000000"/>
                </a:solidFill>
                <a:latin typeface="Gill Sans MT"/>
                <a:cs typeface="Gill Sans MT"/>
              </a:rPr>
              <a:t> protein</a:t>
            </a:r>
          </a:p>
          <a:p>
            <a:r>
              <a:rPr lang="en-US" sz="1800" dirty="0">
                <a:solidFill>
                  <a:srgbClr val="000000"/>
                </a:solidFill>
                <a:latin typeface="Gill Sans MT"/>
                <a:cs typeface="Gill Sans MT"/>
              </a:rPr>
              <a:t>CAA18545.1	</a:t>
            </a:r>
            <a:r>
              <a:rPr lang="en-US" sz="1800" dirty="0" err="1">
                <a:solidFill>
                  <a:srgbClr val="000000"/>
                </a:solidFill>
                <a:latin typeface="Gill Sans MT"/>
                <a:cs typeface="Gill Sans MT"/>
              </a:rPr>
              <a:t>GenBank</a:t>
            </a:r>
            <a:r>
              <a:rPr lang="en-US" sz="1800" dirty="0">
                <a:solidFill>
                  <a:srgbClr val="000000"/>
                </a:solidFill>
                <a:latin typeface="Gill Sans MT"/>
                <a:cs typeface="Gill Sans MT"/>
              </a:rPr>
              <a:t> protein</a:t>
            </a:r>
          </a:p>
          <a:p>
            <a:r>
              <a:rPr lang="en-US" sz="1800" dirty="0">
                <a:solidFill>
                  <a:srgbClr val="000000"/>
                </a:solidFill>
                <a:latin typeface="Gill Sans MT"/>
                <a:cs typeface="Gill Sans MT"/>
              </a:rPr>
              <a:t>O14896		</a:t>
            </a:r>
            <a:r>
              <a:rPr lang="en-US" sz="1800" dirty="0" err="1">
                <a:solidFill>
                  <a:srgbClr val="000000"/>
                </a:solidFill>
                <a:latin typeface="Gill Sans MT"/>
                <a:cs typeface="Gill Sans MT"/>
              </a:rPr>
              <a:t>SwissProt</a:t>
            </a:r>
            <a:r>
              <a:rPr lang="en-US" sz="1800" dirty="0">
                <a:solidFill>
                  <a:srgbClr val="000000"/>
                </a:solidFill>
                <a:latin typeface="Gill Sans MT"/>
                <a:cs typeface="Gill Sans MT"/>
              </a:rPr>
              <a:t> protein</a:t>
            </a:r>
          </a:p>
          <a:p>
            <a:r>
              <a:rPr lang="en-US" sz="1800" dirty="0">
                <a:solidFill>
                  <a:srgbClr val="000000"/>
                </a:solidFill>
                <a:latin typeface="Gill Sans MT"/>
                <a:cs typeface="Gill Sans MT"/>
              </a:rPr>
              <a:t>1KT7		Protein Data Bank structure record</a:t>
            </a:r>
          </a:p>
        </p:txBody>
      </p:sp>
      <p:sp>
        <p:nvSpPr>
          <p:cNvPr id="26629" name="Rectangle 5"/>
          <p:cNvSpPr>
            <a:spLocks noChangeArrowheads="1"/>
          </p:cNvSpPr>
          <p:nvPr/>
        </p:nvSpPr>
        <p:spPr bwMode="auto">
          <a:xfrm>
            <a:off x="7315200" y="5486400"/>
            <a:ext cx="10938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400">
                <a:solidFill>
                  <a:srgbClr val="000000"/>
                </a:solidFill>
                <a:latin typeface="Gill Sans MT"/>
                <a:cs typeface="Gill Sans MT"/>
              </a:rPr>
              <a:t>protein</a:t>
            </a:r>
          </a:p>
        </p:txBody>
      </p:sp>
      <p:sp>
        <p:nvSpPr>
          <p:cNvPr id="26630" name="Rectangle 6"/>
          <p:cNvSpPr>
            <a:spLocks noChangeArrowheads="1"/>
          </p:cNvSpPr>
          <p:nvPr/>
        </p:nvSpPr>
        <p:spPr bwMode="auto">
          <a:xfrm>
            <a:off x="7315200" y="3276600"/>
            <a:ext cx="877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400">
                <a:solidFill>
                  <a:srgbClr val="000000"/>
                </a:solidFill>
                <a:latin typeface="Gill Sans MT"/>
                <a:cs typeface="Gill Sans MT"/>
              </a:rPr>
              <a:t>DNA</a:t>
            </a:r>
          </a:p>
        </p:txBody>
      </p:sp>
      <p:sp>
        <p:nvSpPr>
          <p:cNvPr id="26631" name="Rectangle 7"/>
          <p:cNvSpPr>
            <a:spLocks noChangeArrowheads="1"/>
          </p:cNvSpPr>
          <p:nvPr/>
        </p:nvSpPr>
        <p:spPr bwMode="auto">
          <a:xfrm>
            <a:off x="7315200" y="4267200"/>
            <a:ext cx="825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400">
                <a:solidFill>
                  <a:srgbClr val="000000"/>
                </a:solidFill>
                <a:latin typeface="Gill Sans MT"/>
                <a:cs typeface="Gill Sans MT"/>
              </a:rPr>
              <a:t>RNA</a:t>
            </a:r>
          </a:p>
        </p:txBody>
      </p:sp>
      <p:sp>
        <p:nvSpPr>
          <p:cNvPr id="9" name="TextBox 8"/>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34</a:t>
            </a:r>
            <a:endParaRPr lang="en-US" dirty="0">
              <a:solidFill>
                <a:schemeClr val="bg1">
                  <a:lumMod val="50000"/>
                </a:schemeClr>
              </a:solidFill>
            </a:endParaRPr>
          </a:p>
        </p:txBody>
      </p:sp>
    </p:spTree>
    <p:extLst>
      <p:ext uri="{BB962C8B-B14F-4D97-AF65-F5344CB8AC3E}">
        <p14:creationId xmlns:p14="http://schemas.microsoft.com/office/powerpoint/2010/main" val="112698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2209800" y="152400"/>
            <a:ext cx="5867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pPr algn="ctr"/>
            <a:r>
              <a:rPr lang="en-US" sz="2800" dirty="0">
                <a:solidFill>
                  <a:srgbClr val="000000"/>
                </a:solidFill>
                <a:latin typeface="Gill Sans MT"/>
                <a:cs typeface="Gill Sans MT"/>
              </a:rPr>
              <a:t>NCBI’s </a:t>
            </a:r>
            <a:r>
              <a:rPr lang="en-US" sz="2800" dirty="0" smtClean="0">
                <a:solidFill>
                  <a:srgbClr val="000000"/>
                </a:solidFill>
                <a:latin typeface="Gill Sans MT"/>
                <a:cs typeface="Gill Sans MT"/>
              </a:rPr>
              <a:t>important </a:t>
            </a:r>
            <a:r>
              <a:rPr lang="en-US" sz="2800" dirty="0" err="1">
                <a:solidFill>
                  <a:srgbClr val="000000"/>
                </a:solidFill>
                <a:latin typeface="Gill Sans MT"/>
                <a:cs typeface="Gill Sans MT"/>
              </a:rPr>
              <a:t>RefSeq</a:t>
            </a:r>
            <a:r>
              <a:rPr lang="en-US" sz="2800" dirty="0">
                <a:solidFill>
                  <a:srgbClr val="000000"/>
                </a:solidFill>
                <a:latin typeface="Gill Sans MT"/>
                <a:cs typeface="Gill Sans MT"/>
              </a:rPr>
              <a:t> project: </a:t>
            </a:r>
            <a:endParaRPr lang="en-US" sz="2800" dirty="0" smtClean="0">
              <a:solidFill>
                <a:srgbClr val="000000"/>
              </a:solidFill>
              <a:latin typeface="Gill Sans MT"/>
              <a:cs typeface="Gill Sans MT"/>
            </a:endParaRPr>
          </a:p>
          <a:p>
            <a:pPr algn="ctr"/>
            <a:r>
              <a:rPr lang="en-US" sz="2800" dirty="0" smtClean="0">
                <a:solidFill>
                  <a:srgbClr val="000000"/>
                </a:solidFill>
                <a:latin typeface="Gill Sans MT"/>
                <a:cs typeface="Gill Sans MT"/>
              </a:rPr>
              <a:t>best </a:t>
            </a:r>
            <a:r>
              <a:rPr lang="en-US" sz="2800" dirty="0">
                <a:solidFill>
                  <a:srgbClr val="000000"/>
                </a:solidFill>
                <a:latin typeface="Gill Sans MT"/>
                <a:cs typeface="Gill Sans MT"/>
              </a:rPr>
              <a:t>representative sequences</a:t>
            </a:r>
          </a:p>
        </p:txBody>
      </p:sp>
      <p:sp>
        <p:nvSpPr>
          <p:cNvPr id="27651" name="Line 3"/>
          <p:cNvSpPr>
            <a:spLocks noChangeShapeType="1"/>
          </p:cNvSpPr>
          <p:nvPr/>
        </p:nvSpPr>
        <p:spPr bwMode="auto">
          <a:xfrm>
            <a:off x="1143000" y="1219200"/>
            <a:ext cx="77724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
        <p:nvSpPr>
          <p:cNvPr id="27652" name="Text Box 4"/>
          <p:cNvSpPr txBox="1">
            <a:spLocks noChangeArrowheads="1"/>
          </p:cNvSpPr>
          <p:nvPr/>
        </p:nvSpPr>
        <p:spPr bwMode="auto">
          <a:xfrm>
            <a:off x="1219200" y="1600200"/>
            <a:ext cx="77724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r>
              <a:rPr lang="en-US" dirty="0" err="1">
                <a:solidFill>
                  <a:srgbClr val="000000"/>
                </a:solidFill>
                <a:latin typeface="Gill Sans MT"/>
                <a:cs typeface="Gill Sans MT"/>
              </a:rPr>
              <a:t>RefSeq</a:t>
            </a:r>
            <a:r>
              <a:rPr lang="en-US" dirty="0">
                <a:solidFill>
                  <a:srgbClr val="000000"/>
                </a:solidFill>
                <a:latin typeface="Gill Sans MT"/>
                <a:cs typeface="Gill Sans MT"/>
              </a:rPr>
              <a:t> (accessible via the main page of NCBI)</a:t>
            </a:r>
          </a:p>
          <a:p>
            <a:r>
              <a:rPr lang="en-US" dirty="0">
                <a:solidFill>
                  <a:srgbClr val="000000"/>
                </a:solidFill>
                <a:latin typeface="Gill Sans MT"/>
                <a:cs typeface="Gill Sans MT"/>
              </a:rPr>
              <a:t>provides an expertly curated accession number that</a:t>
            </a:r>
          </a:p>
          <a:p>
            <a:r>
              <a:rPr lang="en-US" dirty="0">
                <a:solidFill>
                  <a:srgbClr val="000000"/>
                </a:solidFill>
                <a:latin typeface="Gill Sans MT"/>
                <a:cs typeface="Gill Sans MT"/>
              </a:rPr>
              <a:t>corresponds to the most stable, agreed-upon “reference”</a:t>
            </a:r>
          </a:p>
          <a:p>
            <a:r>
              <a:rPr lang="en-US" dirty="0">
                <a:solidFill>
                  <a:srgbClr val="000000"/>
                </a:solidFill>
                <a:latin typeface="Gill Sans MT"/>
                <a:cs typeface="Gill Sans MT"/>
              </a:rPr>
              <a:t>version of a sequence. </a:t>
            </a:r>
          </a:p>
          <a:p>
            <a:endParaRPr lang="en-US" dirty="0">
              <a:solidFill>
                <a:srgbClr val="000000"/>
              </a:solidFill>
              <a:latin typeface="Gill Sans MT"/>
              <a:cs typeface="Gill Sans MT"/>
            </a:endParaRPr>
          </a:p>
          <a:p>
            <a:r>
              <a:rPr lang="en-US" dirty="0" err="1">
                <a:solidFill>
                  <a:srgbClr val="000000"/>
                </a:solidFill>
                <a:latin typeface="Gill Sans MT"/>
                <a:cs typeface="Gill Sans MT"/>
              </a:rPr>
              <a:t>RefSeq</a:t>
            </a:r>
            <a:r>
              <a:rPr lang="en-US" dirty="0">
                <a:solidFill>
                  <a:srgbClr val="000000"/>
                </a:solidFill>
                <a:latin typeface="Gill Sans MT"/>
                <a:cs typeface="Gill Sans MT"/>
              </a:rPr>
              <a:t> identifiers include the following formats:</a:t>
            </a:r>
          </a:p>
          <a:p>
            <a:endParaRPr lang="en-US" dirty="0">
              <a:solidFill>
                <a:srgbClr val="000000"/>
              </a:solidFill>
              <a:latin typeface="Gill Sans MT"/>
              <a:cs typeface="Gill Sans MT"/>
            </a:endParaRPr>
          </a:p>
          <a:p>
            <a:r>
              <a:rPr lang="en-US" dirty="0">
                <a:solidFill>
                  <a:srgbClr val="000000"/>
                </a:solidFill>
                <a:latin typeface="Gill Sans MT"/>
                <a:cs typeface="Gill Sans MT"/>
              </a:rPr>
              <a:t>Complete genome		NC_######</a:t>
            </a:r>
          </a:p>
          <a:p>
            <a:r>
              <a:rPr lang="en-US" dirty="0">
                <a:solidFill>
                  <a:srgbClr val="000000"/>
                </a:solidFill>
                <a:latin typeface="Gill Sans MT"/>
                <a:cs typeface="Gill Sans MT"/>
              </a:rPr>
              <a:t>Complete chromosome	NC_######</a:t>
            </a:r>
          </a:p>
          <a:p>
            <a:r>
              <a:rPr lang="en-US" dirty="0">
                <a:solidFill>
                  <a:srgbClr val="000000"/>
                </a:solidFill>
                <a:latin typeface="Gill Sans MT"/>
                <a:cs typeface="Gill Sans MT"/>
              </a:rPr>
              <a:t>Genomic </a:t>
            </a:r>
            <a:r>
              <a:rPr lang="en-US" dirty="0" err="1">
                <a:solidFill>
                  <a:srgbClr val="000000"/>
                </a:solidFill>
                <a:latin typeface="Gill Sans MT"/>
                <a:cs typeface="Gill Sans MT"/>
              </a:rPr>
              <a:t>contig</a:t>
            </a:r>
            <a:r>
              <a:rPr lang="en-US" dirty="0">
                <a:solidFill>
                  <a:srgbClr val="000000"/>
                </a:solidFill>
                <a:latin typeface="Gill Sans MT"/>
                <a:cs typeface="Gill Sans MT"/>
              </a:rPr>
              <a:t>		NT_######</a:t>
            </a:r>
          </a:p>
          <a:p>
            <a:r>
              <a:rPr lang="en-US" dirty="0">
                <a:solidFill>
                  <a:srgbClr val="000000"/>
                </a:solidFill>
                <a:latin typeface="Gill Sans MT"/>
                <a:cs typeface="Gill Sans MT"/>
              </a:rPr>
              <a:t>mRNA (DNA format)	</a:t>
            </a:r>
            <a:r>
              <a:rPr lang="en-US" dirty="0" smtClean="0">
                <a:solidFill>
                  <a:srgbClr val="000000"/>
                </a:solidFill>
                <a:latin typeface="Gill Sans MT"/>
                <a:cs typeface="Gill Sans MT"/>
              </a:rPr>
              <a:t>	NM_</a:t>
            </a:r>
            <a:r>
              <a:rPr lang="en-US" dirty="0">
                <a:solidFill>
                  <a:srgbClr val="000000"/>
                </a:solidFill>
                <a:latin typeface="Gill Sans MT"/>
                <a:cs typeface="Gill Sans MT"/>
              </a:rPr>
              <a:t>###### e.g. NM_006744</a:t>
            </a:r>
          </a:p>
          <a:p>
            <a:r>
              <a:rPr lang="en-US" dirty="0">
                <a:solidFill>
                  <a:srgbClr val="000000"/>
                </a:solidFill>
                <a:latin typeface="Gill Sans MT"/>
                <a:cs typeface="Gill Sans MT"/>
              </a:rPr>
              <a:t>Protein			</a:t>
            </a:r>
            <a:r>
              <a:rPr lang="en-US" dirty="0" smtClean="0">
                <a:solidFill>
                  <a:srgbClr val="000000"/>
                </a:solidFill>
                <a:latin typeface="Gill Sans MT"/>
                <a:cs typeface="Gill Sans MT"/>
              </a:rPr>
              <a:t>	NP_</a:t>
            </a:r>
            <a:r>
              <a:rPr lang="en-US" dirty="0">
                <a:solidFill>
                  <a:srgbClr val="000000"/>
                </a:solidFill>
                <a:latin typeface="Gill Sans MT"/>
                <a:cs typeface="Gill Sans MT"/>
              </a:rPr>
              <a:t>###### e.g. NP_006735</a:t>
            </a:r>
          </a:p>
        </p:txBody>
      </p:sp>
      <p:sp>
        <p:nvSpPr>
          <p:cNvPr id="6" name="TextBox 5"/>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34</a:t>
            </a:r>
            <a:endParaRPr lang="en-US" dirty="0">
              <a:solidFill>
                <a:schemeClr val="bg1">
                  <a:lumMod val="50000"/>
                </a:schemeClr>
              </a:solidFill>
            </a:endParaRPr>
          </a:p>
        </p:txBody>
      </p:sp>
    </p:spTree>
    <p:extLst>
      <p:ext uri="{BB962C8B-B14F-4D97-AF65-F5344CB8AC3E}">
        <p14:creationId xmlns:p14="http://schemas.microsoft.com/office/powerpoint/2010/main" val="3234923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381000"/>
            <a:ext cx="7086600" cy="523220"/>
          </a:xfrm>
          <a:prstGeom prst="rect">
            <a:avLst/>
          </a:prstGeom>
          <a:noFill/>
        </p:spPr>
        <p:txBody>
          <a:bodyPr wrap="square" rtlCol="0">
            <a:spAutoFit/>
          </a:bodyPr>
          <a:lstStyle/>
          <a:p>
            <a:pPr algn="ctr"/>
            <a:r>
              <a:rPr lang="en-US" sz="2800" dirty="0" smtClean="0"/>
              <a:t>Learning objectives</a:t>
            </a:r>
            <a:endParaRPr lang="en-US" sz="2800" dirty="0"/>
          </a:p>
        </p:txBody>
      </p:sp>
      <p:sp>
        <p:nvSpPr>
          <p:cNvPr id="2" name="TextBox 1"/>
          <p:cNvSpPr txBox="1"/>
          <p:nvPr/>
        </p:nvSpPr>
        <p:spPr>
          <a:xfrm>
            <a:off x="1524000" y="1676400"/>
            <a:ext cx="7162800" cy="3785652"/>
          </a:xfrm>
          <a:prstGeom prst="rect">
            <a:avLst/>
          </a:prstGeom>
          <a:noFill/>
        </p:spPr>
        <p:txBody>
          <a:bodyPr wrap="square" rtlCol="0">
            <a:spAutoFit/>
          </a:bodyPr>
          <a:lstStyle/>
          <a:p>
            <a:r>
              <a:rPr lang="en-US" sz="2400" dirty="0"/>
              <a:t>After studying this chapter you should be able to</a:t>
            </a:r>
            <a:r>
              <a:rPr lang="en-US" sz="2400" dirty="0" smtClean="0"/>
              <a:t>:</a:t>
            </a:r>
          </a:p>
          <a:p>
            <a:endParaRPr lang="en-US" sz="2400" dirty="0"/>
          </a:p>
          <a:p>
            <a:r>
              <a:rPr lang="en-US" sz="2400" dirty="0" smtClean="0"/>
              <a:t>■ define </a:t>
            </a:r>
            <a:r>
              <a:rPr lang="en-US" sz="2400" dirty="0"/>
              <a:t>the types of molecular databases;</a:t>
            </a:r>
          </a:p>
          <a:p>
            <a:r>
              <a:rPr lang="en-US" sz="2400" dirty="0" smtClean="0"/>
              <a:t>■ define </a:t>
            </a:r>
            <a:r>
              <a:rPr lang="en-US" sz="2400" dirty="0"/>
              <a:t>accession numbers and the significance of </a:t>
            </a:r>
            <a:r>
              <a:rPr lang="en-US" sz="2400" dirty="0" smtClean="0"/>
              <a:t>	</a:t>
            </a:r>
            <a:r>
              <a:rPr lang="en-US" sz="2400" dirty="0" err="1" smtClean="0"/>
              <a:t>RefSeq</a:t>
            </a:r>
            <a:r>
              <a:rPr lang="en-US" sz="2400" dirty="0" smtClean="0"/>
              <a:t> </a:t>
            </a:r>
            <a:r>
              <a:rPr lang="en-US" sz="2400" dirty="0"/>
              <a:t>identifiers;</a:t>
            </a:r>
          </a:p>
          <a:p>
            <a:r>
              <a:rPr lang="en-US" sz="2400" dirty="0" smtClean="0"/>
              <a:t>■ describe </a:t>
            </a:r>
            <a:r>
              <a:rPr lang="en-US" sz="2400" dirty="0"/>
              <a:t>the main genome browsers and use them to </a:t>
            </a:r>
            <a:r>
              <a:rPr lang="en-US" sz="2400" dirty="0" smtClean="0"/>
              <a:t>	study </a:t>
            </a:r>
            <a:r>
              <a:rPr lang="en-US" sz="2400" dirty="0"/>
              <a:t>features of a genomic region; and</a:t>
            </a:r>
          </a:p>
          <a:p>
            <a:r>
              <a:rPr lang="en-US" sz="2400" dirty="0" smtClean="0"/>
              <a:t>■ use </a:t>
            </a:r>
            <a:r>
              <a:rPr lang="en-US" sz="2400" dirty="0"/>
              <a:t>resources to study information about both </a:t>
            </a:r>
            <a:r>
              <a:rPr lang="en-US" sz="2400" dirty="0" smtClean="0"/>
              <a:t>	individual </a:t>
            </a:r>
            <a:r>
              <a:rPr lang="en-US" sz="2400" dirty="0"/>
              <a:t>genes (or proteins) and large sets</a:t>
            </a:r>
          </a:p>
          <a:p>
            <a:r>
              <a:rPr lang="en-US" sz="2400" dirty="0" smtClean="0"/>
              <a:t>	of </a:t>
            </a:r>
            <a:r>
              <a:rPr lang="en-US" sz="2400" dirty="0"/>
              <a:t>genes/proteins.</a:t>
            </a:r>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3171372"/>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2032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676400" y="381000"/>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r>
              <a:rPr lang="en-US" sz="2800" dirty="0">
                <a:solidFill>
                  <a:srgbClr val="000000"/>
                </a:solidFill>
                <a:latin typeface="Gill Sans MT"/>
                <a:cs typeface="Gill Sans MT"/>
              </a:rPr>
              <a:t>Access to sequences: </a:t>
            </a:r>
            <a:r>
              <a:rPr lang="en-US" sz="2800" dirty="0" smtClean="0">
                <a:solidFill>
                  <a:srgbClr val="000000"/>
                </a:solidFill>
                <a:latin typeface="Gill Sans MT"/>
                <a:cs typeface="Gill Sans MT"/>
              </a:rPr>
              <a:t>Gene resource </a:t>
            </a:r>
            <a:r>
              <a:rPr lang="en-US" sz="2800" dirty="0">
                <a:solidFill>
                  <a:srgbClr val="000000"/>
                </a:solidFill>
                <a:latin typeface="Gill Sans MT"/>
                <a:cs typeface="Gill Sans MT"/>
              </a:rPr>
              <a:t>at NCBI</a:t>
            </a:r>
          </a:p>
        </p:txBody>
      </p:sp>
      <p:sp>
        <p:nvSpPr>
          <p:cNvPr id="28675" name="Line 3"/>
          <p:cNvSpPr>
            <a:spLocks noChangeShapeType="1"/>
          </p:cNvSpPr>
          <p:nvPr/>
        </p:nvSpPr>
        <p:spPr bwMode="auto">
          <a:xfrm>
            <a:off x="1295400" y="1066800"/>
            <a:ext cx="71628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
        <p:nvSpPr>
          <p:cNvPr id="28676" name="Text Box 4"/>
          <p:cNvSpPr txBox="1">
            <a:spLocks noChangeArrowheads="1"/>
          </p:cNvSpPr>
          <p:nvPr/>
        </p:nvSpPr>
        <p:spPr bwMode="auto">
          <a:xfrm>
            <a:off x="1447800" y="1817688"/>
            <a:ext cx="7315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r>
              <a:rPr lang="en-US" dirty="0" smtClean="0">
                <a:solidFill>
                  <a:srgbClr val="000000"/>
                </a:solidFill>
                <a:latin typeface="Gill Sans MT"/>
                <a:cs typeface="Gill Sans MT"/>
              </a:rPr>
              <a:t>NCBI Gene </a:t>
            </a:r>
            <a:r>
              <a:rPr lang="en-US" dirty="0">
                <a:solidFill>
                  <a:srgbClr val="000000"/>
                </a:solidFill>
                <a:latin typeface="Gill Sans MT"/>
                <a:cs typeface="Gill Sans MT"/>
              </a:rPr>
              <a:t>is a great starting point: it collects</a:t>
            </a:r>
          </a:p>
          <a:p>
            <a:r>
              <a:rPr lang="en-US" dirty="0">
                <a:solidFill>
                  <a:srgbClr val="000000"/>
                </a:solidFill>
                <a:latin typeface="Gill Sans MT"/>
                <a:cs typeface="Gill Sans MT"/>
              </a:rPr>
              <a:t>key information on each gene/protein from </a:t>
            </a:r>
          </a:p>
          <a:p>
            <a:r>
              <a:rPr lang="en-US" dirty="0">
                <a:solidFill>
                  <a:srgbClr val="000000"/>
                </a:solidFill>
                <a:latin typeface="Gill Sans MT"/>
                <a:cs typeface="Gill Sans MT"/>
              </a:rPr>
              <a:t>major databases. It covers all major organisms.</a:t>
            </a:r>
          </a:p>
          <a:p>
            <a:endParaRPr lang="en-US" dirty="0">
              <a:solidFill>
                <a:srgbClr val="000000"/>
              </a:solidFill>
              <a:latin typeface="Gill Sans MT"/>
              <a:cs typeface="Gill Sans MT"/>
            </a:endParaRPr>
          </a:p>
          <a:p>
            <a:r>
              <a:rPr lang="en-US" dirty="0" err="1">
                <a:solidFill>
                  <a:srgbClr val="000000"/>
                </a:solidFill>
                <a:latin typeface="Gill Sans MT"/>
                <a:cs typeface="Gill Sans MT"/>
              </a:rPr>
              <a:t>RefSeq</a:t>
            </a:r>
            <a:r>
              <a:rPr lang="en-US" dirty="0">
                <a:solidFill>
                  <a:srgbClr val="000000"/>
                </a:solidFill>
                <a:latin typeface="Gill Sans MT"/>
                <a:cs typeface="Gill Sans MT"/>
              </a:rPr>
              <a:t> provides a curated, optimal accession number for each DNA (NM_000518 for beta globin DNA corresponding to mRNA) or protein (NP_000509)</a:t>
            </a:r>
          </a:p>
        </p:txBody>
      </p:sp>
      <p:sp>
        <p:nvSpPr>
          <p:cNvPr id="6" name="TextBox 5"/>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38</a:t>
            </a:r>
            <a:endParaRPr lang="en-US" dirty="0">
              <a:solidFill>
                <a:schemeClr val="bg1">
                  <a:lumMod val="50000"/>
                </a:schemeClr>
              </a:solidFill>
            </a:endParaRPr>
          </a:p>
        </p:txBody>
      </p:sp>
    </p:spTree>
    <p:extLst>
      <p:ext uri="{BB962C8B-B14F-4D97-AF65-F5344CB8AC3E}">
        <p14:creationId xmlns:p14="http://schemas.microsoft.com/office/powerpoint/2010/main" val="134177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NCBI Gene: example of query for beta globin</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2.8</a:t>
            </a:r>
          </a:p>
          <a:p>
            <a:r>
              <a:rPr lang="en-US" dirty="0" smtClean="0">
                <a:solidFill>
                  <a:schemeClr val="bg1">
                    <a:lumMod val="50000"/>
                  </a:schemeClr>
                </a:solidFill>
              </a:rPr>
              <a:t>Page 38</a:t>
            </a:r>
            <a:endParaRPr lang="en-US" dirty="0">
              <a:solidFill>
                <a:schemeClr val="bg1">
                  <a:lumMod val="50000"/>
                </a:schemeClr>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920" t="19869" r="34029" b="22205"/>
          <a:stretch/>
        </p:blipFill>
        <p:spPr bwMode="auto">
          <a:xfrm>
            <a:off x="1295400" y="888164"/>
            <a:ext cx="7489371" cy="550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60058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smtClean="0"/>
              <a:t>NCBI Gene: example of query for beta globin</a:t>
            </a:r>
          </a:p>
        </p:txBody>
      </p:sp>
      <p:sp>
        <p:nvSpPr>
          <p:cNvPr id="7" name="TextBox 6"/>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2.9</a:t>
            </a:r>
          </a:p>
          <a:p>
            <a:r>
              <a:rPr lang="en-US" dirty="0" smtClean="0">
                <a:solidFill>
                  <a:schemeClr val="bg1">
                    <a:lumMod val="50000"/>
                  </a:schemeClr>
                </a:solidFill>
              </a:rPr>
              <a:t>Page 39</a:t>
            </a:r>
            <a:endParaRPr lang="en-US" dirty="0">
              <a:solidFill>
                <a:schemeClr val="bg1">
                  <a:lumMod val="50000"/>
                </a:schemeClr>
              </a:solidFill>
            </a:endParaRP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917" t="19411" r="32127" b="17772"/>
          <a:stretch/>
        </p:blipFill>
        <p:spPr bwMode="auto">
          <a:xfrm>
            <a:off x="1364343" y="740228"/>
            <a:ext cx="7474857" cy="5965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60795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NCBI Protein: hemoglobin subunit beta</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2.10</a:t>
            </a:r>
          </a:p>
          <a:p>
            <a:r>
              <a:rPr lang="en-US" dirty="0" smtClean="0">
                <a:solidFill>
                  <a:schemeClr val="bg1">
                    <a:lumMod val="50000"/>
                  </a:schemeClr>
                </a:solidFill>
              </a:rPr>
              <a:t>Page 40</a:t>
            </a:r>
            <a:endParaRPr lang="en-US" dirty="0">
              <a:solidFill>
                <a:schemeClr val="bg1">
                  <a:lumMod val="50000"/>
                </a:schemeClr>
              </a:solidFill>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26" t="14061" r="34028" b="4781"/>
          <a:stretch/>
        </p:blipFill>
        <p:spPr bwMode="auto">
          <a:xfrm>
            <a:off x="2011893" y="599420"/>
            <a:ext cx="6065307" cy="622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60058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2.11</a:t>
            </a:r>
          </a:p>
          <a:p>
            <a:r>
              <a:rPr lang="en-US" dirty="0" smtClean="0">
                <a:solidFill>
                  <a:schemeClr val="bg1">
                    <a:lumMod val="50000"/>
                  </a:schemeClr>
                </a:solidFill>
              </a:rPr>
              <a:t>Page 41</a:t>
            </a:r>
            <a:endParaRPr lang="en-US" dirty="0">
              <a:solidFill>
                <a:schemeClr val="bg1">
                  <a:lumMod val="50000"/>
                </a:schemeClr>
              </a:solidFill>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08" t="20481" r="34123" b="39760"/>
          <a:stretch/>
        </p:blipFill>
        <p:spPr bwMode="auto">
          <a:xfrm>
            <a:off x="1676400" y="1676400"/>
            <a:ext cx="6850743" cy="3775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043963" y="76200"/>
            <a:ext cx="7947637" cy="954107"/>
          </a:xfrm>
          <a:prstGeom prst="rect">
            <a:avLst/>
          </a:prstGeom>
          <a:noFill/>
        </p:spPr>
        <p:txBody>
          <a:bodyPr wrap="square" rtlCol="0">
            <a:spAutoFit/>
          </a:bodyPr>
          <a:lstStyle/>
          <a:p>
            <a:pPr algn="ctr"/>
            <a:r>
              <a:rPr lang="en-US" sz="2800" dirty="0" smtClean="0"/>
              <a:t>NCBI Protein: hemoglobin subunit beta</a:t>
            </a:r>
          </a:p>
          <a:p>
            <a:pPr algn="ctr"/>
            <a:r>
              <a:rPr lang="en-US" sz="2800" dirty="0" smtClean="0"/>
              <a:t>in the FASTA format</a:t>
            </a:r>
          </a:p>
        </p:txBody>
      </p:sp>
    </p:spTree>
    <p:extLst>
      <p:ext uri="{BB962C8B-B14F-4D97-AF65-F5344CB8AC3E}">
        <p14:creationId xmlns:p14="http://schemas.microsoft.com/office/powerpoint/2010/main" val="28460795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3519714"/>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2032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676400" y="381000"/>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r>
              <a:rPr lang="en-US" sz="2800" dirty="0">
                <a:solidFill>
                  <a:srgbClr val="000000"/>
                </a:solidFill>
                <a:latin typeface="Gill Sans MT"/>
                <a:cs typeface="Gill Sans MT"/>
              </a:rPr>
              <a:t>Access to sequences: </a:t>
            </a:r>
            <a:r>
              <a:rPr lang="en-US" sz="2800" dirty="0" smtClean="0">
                <a:solidFill>
                  <a:srgbClr val="000000"/>
                </a:solidFill>
                <a:latin typeface="Gill Sans MT"/>
                <a:cs typeface="Gill Sans MT"/>
              </a:rPr>
              <a:t>Gene resource </a:t>
            </a:r>
            <a:r>
              <a:rPr lang="en-US" sz="2800" dirty="0">
                <a:solidFill>
                  <a:srgbClr val="000000"/>
                </a:solidFill>
                <a:latin typeface="Gill Sans MT"/>
                <a:cs typeface="Gill Sans MT"/>
              </a:rPr>
              <a:t>at NCBI</a:t>
            </a:r>
          </a:p>
        </p:txBody>
      </p:sp>
      <p:sp>
        <p:nvSpPr>
          <p:cNvPr id="28675" name="Line 3"/>
          <p:cNvSpPr>
            <a:spLocks noChangeShapeType="1"/>
          </p:cNvSpPr>
          <p:nvPr/>
        </p:nvSpPr>
        <p:spPr bwMode="auto">
          <a:xfrm>
            <a:off x="1295400" y="1066800"/>
            <a:ext cx="71628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
        <p:nvSpPr>
          <p:cNvPr id="28676" name="Text Box 4"/>
          <p:cNvSpPr txBox="1">
            <a:spLocks noChangeArrowheads="1"/>
          </p:cNvSpPr>
          <p:nvPr/>
        </p:nvSpPr>
        <p:spPr bwMode="auto">
          <a:xfrm>
            <a:off x="1447800" y="1817688"/>
            <a:ext cx="7315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bg1"/>
                </a:solidFill>
                <a:latin typeface="Arial" charset="0"/>
              </a:defRPr>
            </a:lvl1pPr>
            <a:lvl2pPr marL="742950" indent="-285750">
              <a:defRPr sz="2400">
                <a:solidFill>
                  <a:schemeClr val="bg1"/>
                </a:solidFill>
                <a:latin typeface="Arial" charset="0"/>
              </a:defRPr>
            </a:lvl2pPr>
            <a:lvl3pPr marL="1143000" indent="-228600">
              <a:defRPr sz="2400">
                <a:solidFill>
                  <a:schemeClr val="bg1"/>
                </a:solidFill>
                <a:latin typeface="Arial" charset="0"/>
              </a:defRPr>
            </a:lvl3pPr>
            <a:lvl4pPr marL="1600200" indent="-228600">
              <a:defRPr sz="2400">
                <a:solidFill>
                  <a:schemeClr val="bg1"/>
                </a:solidFill>
                <a:latin typeface="Arial" charset="0"/>
              </a:defRPr>
            </a:lvl4pPr>
            <a:lvl5pPr marL="2057400" indent="-228600">
              <a:defRPr sz="2400">
                <a:solidFill>
                  <a:schemeClr val="bg1"/>
                </a:solidFill>
                <a:latin typeface="Arial" charset="0"/>
              </a:defRPr>
            </a:lvl5pPr>
            <a:lvl6pPr marL="2514600" indent="-228600" eaLnBrk="0" fontAlgn="base" hangingPunct="0">
              <a:spcBef>
                <a:spcPct val="0"/>
              </a:spcBef>
              <a:spcAft>
                <a:spcPct val="0"/>
              </a:spcAft>
              <a:defRPr sz="2400">
                <a:solidFill>
                  <a:schemeClr val="bg1"/>
                </a:solidFill>
                <a:latin typeface="Arial" charset="0"/>
              </a:defRPr>
            </a:lvl6pPr>
            <a:lvl7pPr marL="2971800" indent="-228600" eaLnBrk="0" fontAlgn="base" hangingPunct="0">
              <a:spcBef>
                <a:spcPct val="0"/>
              </a:spcBef>
              <a:spcAft>
                <a:spcPct val="0"/>
              </a:spcAft>
              <a:defRPr sz="2400">
                <a:solidFill>
                  <a:schemeClr val="bg1"/>
                </a:solidFill>
                <a:latin typeface="Arial" charset="0"/>
              </a:defRPr>
            </a:lvl7pPr>
            <a:lvl8pPr marL="3429000" indent="-228600" eaLnBrk="0" fontAlgn="base" hangingPunct="0">
              <a:spcBef>
                <a:spcPct val="0"/>
              </a:spcBef>
              <a:spcAft>
                <a:spcPct val="0"/>
              </a:spcAft>
              <a:defRPr sz="2400">
                <a:solidFill>
                  <a:schemeClr val="bg1"/>
                </a:solidFill>
                <a:latin typeface="Arial" charset="0"/>
              </a:defRPr>
            </a:lvl8pPr>
            <a:lvl9pPr marL="3886200" indent="-228600" eaLnBrk="0" fontAlgn="base" hangingPunct="0">
              <a:spcBef>
                <a:spcPct val="0"/>
              </a:spcBef>
              <a:spcAft>
                <a:spcPct val="0"/>
              </a:spcAft>
              <a:defRPr sz="2400">
                <a:solidFill>
                  <a:schemeClr val="bg1"/>
                </a:solidFill>
                <a:latin typeface="Arial" charset="0"/>
              </a:defRPr>
            </a:lvl9pPr>
          </a:lstStyle>
          <a:p>
            <a:r>
              <a:rPr lang="en-US" dirty="0" smtClean="0">
                <a:solidFill>
                  <a:srgbClr val="000000"/>
                </a:solidFill>
                <a:latin typeface="Gill Sans MT"/>
                <a:cs typeface="Gill Sans MT"/>
              </a:rPr>
              <a:t>NCBI Gene </a:t>
            </a:r>
            <a:r>
              <a:rPr lang="en-US" dirty="0">
                <a:solidFill>
                  <a:srgbClr val="000000"/>
                </a:solidFill>
                <a:latin typeface="Gill Sans MT"/>
                <a:cs typeface="Gill Sans MT"/>
              </a:rPr>
              <a:t>is a great starting point: it collects</a:t>
            </a:r>
          </a:p>
          <a:p>
            <a:r>
              <a:rPr lang="en-US" dirty="0">
                <a:solidFill>
                  <a:srgbClr val="000000"/>
                </a:solidFill>
                <a:latin typeface="Gill Sans MT"/>
                <a:cs typeface="Gill Sans MT"/>
              </a:rPr>
              <a:t>key information on each gene/protein from </a:t>
            </a:r>
          </a:p>
          <a:p>
            <a:r>
              <a:rPr lang="en-US" dirty="0">
                <a:solidFill>
                  <a:srgbClr val="000000"/>
                </a:solidFill>
                <a:latin typeface="Gill Sans MT"/>
                <a:cs typeface="Gill Sans MT"/>
              </a:rPr>
              <a:t>major databases. It covers all major organisms.</a:t>
            </a:r>
          </a:p>
          <a:p>
            <a:endParaRPr lang="en-US" dirty="0">
              <a:solidFill>
                <a:srgbClr val="000000"/>
              </a:solidFill>
              <a:latin typeface="Gill Sans MT"/>
              <a:cs typeface="Gill Sans MT"/>
            </a:endParaRPr>
          </a:p>
          <a:p>
            <a:r>
              <a:rPr lang="en-US" dirty="0" err="1">
                <a:solidFill>
                  <a:srgbClr val="000000"/>
                </a:solidFill>
                <a:latin typeface="Gill Sans MT"/>
                <a:cs typeface="Gill Sans MT"/>
              </a:rPr>
              <a:t>RefSeq</a:t>
            </a:r>
            <a:r>
              <a:rPr lang="en-US" dirty="0">
                <a:solidFill>
                  <a:srgbClr val="000000"/>
                </a:solidFill>
                <a:latin typeface="Gill Sans MT"/>
                <a:cs typeface="Gill Sans MT"/>
              </a:rPr>
              <a:t> provides a curated, optimal accession number for each DNA (NM_000518 for beta globin DNA corresponding to mRNA) or protein (NP_000509)</a:t>
            </a:r>
          </a:p>
        </p:txBody>
      </p:sp>
      <p:sp>
        <p:nvSpPr>
          <p:cNvPr id="6" name="TextBox 5"/>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38</a:t>
            </a:r>
            <a:endParaRPr lang="en-US" dirty="0">
              <a:solidFill>
                <a:schemeClr val="bg1">
                  <a:lumMod val="50000"/>
                </a:schemeClr>
              </a:solidFill>
            </a:endParaRPr>
          </a:p>
        </p:txBody>
      </p:sp>
    </p:spTree>
    <p:extLst>
      <p:ext uri="{BB962C8B-B14F-4D97-AF65-F5344CB8AC3E}">
        <p14:creationId xmlns:p14="http://schemas.microsoft.com/office/powerpoint/2010/main" val="1329472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Command-line programs: Linux basics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Box 2.3</a:t>
            </a:r>
          </a:p>
          <a:p>
            <a:r>
              <a:rPr lang="en-US" dirty="0" smtClean="0">
                <a:solidFill>
                  <a:schemeClr val="bg1">
                    <a:lumMod val="50000"/>
                  </a:schemeClr>
                </a:solidFill>
              </a:rPr>
              <a:t>Page 43</a:t>
            </a:r>
            <a:endParaRPr lang="en-US" dirty="0">
              <a:solidFill>
                <a:schemeClr val="bg1">
                  <a:lumMod val="50000"/>
                </a:schemeClr>
              </a:solidFill>
            </a:endParaRP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389" t="37641" r="32888" b="43406"/>
          <a:stretch/>
        </p:blipFill>
        <p:spPr bwMode="auto">
          <a:xfrm>
            <a:off x="1676400" y="1524000"/>
            <a:ext cx="7162800" cy="1846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371600" y="1062335"/>
            <a:ext cx="3810000" cy="461665"/>
          </a:xfrm>
          <a:prstGeom prst="rect">
            <a:avLst/>
          </a:prstGeom>
          <a:noFill/>
        </p:spPr>
        <p:txBody>
          <a:bodyPr wrap="square" rtlCol="0">
            <a:spAutoFit/>
          </a:bodyPr>
          <a:lstStyle/>
          <a:p>
            <a:r>
              <a:rPr lang="en-US" sz="2400" dirty="0" smtClean="0"/>
              <a:t>Finding where you are</a:t>
            </a:r>
          </a:p>
        </p:txBody>
      </p:sp>
      <p:sp>
        <p:nvSpPr>
          <p:cNvPr id="7" name="TextBox 6"/>
          <p:cNvSpPr txBox="1"/>
          <p:nvPr/>
        </p:nvSpPr>
        <p:spPr>
          <a:xfrm>
            <a:off x="1364343" y="3480330"/>
            <a:ext cx="3810000" cy="461665"/>
          </a:xfrm>
          <a:prstGeom prst="rect">
            <a:avLst/>
          </a:prstGeom>
          <a:noFill/>
        </p:spPr>
        <p:txBody>
          <a:bodyPr wrap="square" rtlCol="0">
            <a:spAutoFit/>
          </a:bodyPr>
          <a:lstStyle/>
          <a:p>
            <a:r>
              <a:rPr lang="en-US" sz="2400" dirty="0" smtClean="0"/>
              <a:t>Listing files in a directory</a:t>
            </a:r>
          </a:p>
        </p:txBody>
      </p:sp>
      <p:sp>
        <p:nvSpPr>
          <p:cNvPr id="8" name="TextBox 7"/>
          <p:cNvSpPr txBox="1"/>
          <p:nvPr/>
        </p:nvSpPr>
        <p:spPr>
          <a:xfrm>
            <a:off x="1222295" y="4953000"/>
            <a:ext cx="3810000" cy="461665"/>
          </a:xfrm>
          <a:prstGeom prst="rect">
            <a:avLst/>
          </a:prstGeom>
          <a:noFill/>
        </p:spPr>
        <p:txBody>
          <a:bodyPr wrap="square" rtlCol="0">
            <a:spAutoFit/>
          </a:bodyPr>
          <a:lstStyle/>
          <a:p>
            <a:r>
              <a:rPr lang="en-US" sz="2400" dirty="0" smtClean="0"/>
              <a:t>Getting help</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04" t="59808" r="33173" b="33055"/>
          <a:stretch/>
        </p:blipFill>
        <p:spPr bwMode="auto">
          <a:xfrm>
            <a:off x="1676400" y="3952881"/>
            <a:ext cx="7162800" cy="695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04" t="77584" r="33173" b="14562"/>
          <a:stretch/>
        </p:blipFill>
        <p:spPr bwMode="auto">
          <a:xfrm>
            <a:off x="1676400" y="5407005"/>
            <a:ext cx="7162800" cy="765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60795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00200" y="914400"/>
            <a:ext cx="2971800" cy="461665"/>
          </a:xfrm>
          <a:prstGeom prst="rect">
            <a:avLst/>
          </a:prstGeom>
          <a:noFill/>
        </p:spPr>
        <p:txBody>
          <a:bodyPr wrap="square" rtlCol="0">
            <a:spAutoFit/>
          </a:bodyPr>
          <a:lstStyle/>
          <a:p>
            <a:r>
              <a:rPr lang="en-US" sz="2400" dirty="0" smtClean="0"/>
              <a:t>Viewing permissions</a:t>
            </a:r>
          </a:p>
        </p:txBody>
      </p:sp>
      <p:sp>
        <p:nvSpPr>
          <p:cNvPr id="6" name="TextBox 5"/>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Box 2.3</a:t>
            </a:r>
          </a:p>
          <a:p>
            <a:r>
              <a:rPr lang="en-US" dirty="0" smtClean="0">
                <a:solidFill>
                  <a:schemeClr val="bg1">
                    <a:lumMod val="50000"/>
                  </a:schemeClr>
                </a:solidFill>
              </a:rPr>
              <a:t>Page 43</a:t>
            </a:r>
            <a:endParaRPr lang="en-US" dirty="0">
              <a:solidFill>
                <a:schemeClr val="bg1">
                  <a:lumMod val="50000"/>
                </a:schemeClr>
              </a:solidFill>
            </a:endParaRPr>
          </a:p>
        </p:txBody>
      </p:sp>
      <p:sp>
        <p:nvSpPr>
          <p:cNvPr id="7" name="TextBox 6"/>
          <p:cNvSpPr txBox="1"/>
          <p:nvPr/>
        </p:nvSpPr>
        <p:spPr>
          <a:xfrm>
            <a:off x="1043963" y="76200"/>
            <a:ext cx="7947637" cy="523220"/>
          </a:xfrm>
          <a:prstGeom prst="rect">
            <a:avLst/>
          </a:prstGeom>
          <a:noFill/>
        </p:spPr>
        <p:txBody>
          <a:bodyPr wrap="square" rtlCol="0">
            <a:spAutoFit/>
          </a:bodyPr>
          <a:lstStyle/>
          <a:p>
            <a:pPr algn="ctr"/>
            <a:r>
              <a:rPr lang="en-US" sz="2800" dirty="0" smtClean="0"/>
              <a:t>Command-line programs: Linux basics (permissions)</a:t>
            </a:r>
          </a:p>
        </p:txBody>
      </p:sp>
      <p:sp>
        <p:nvSpPr>
          <p:cNvPr id="8" name="TextBox 7"/>
          <p:cNvSpPr txBox="1"/>
          <p:nvPr/>
        </p:nvSpPr>
        <p:spPr>
          <a:xfrm>
            <a:off x="1600200" y="5067442"/>
            <a:ext cx="2971800" cy="461665"/>
          </a:xfrm>
          <a:prstGeom prst="rect">
            <a:avLst/>
          </a:prstGeom>
          <a:noFill/>
        </p:spPr>
        <p:txBody>
          <a:bodyPr wrap="square" rtlCol="0">
            <a:spAutoFit/>
          </a:bodyPr>
          <a:lstStyle/>
          <a:p>
            <a:r>
              <a:rPr lang="en-US" sz="2400" dirty="0" smtClean="0"/>
              <a:t>Changing permissions</a:t>
            </a:r>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917" t="17762" r="35169" b="70073"/>
          <a:stretch/>
        </p:blipFill>
        <p:spPr bwMode="auto">
          <a:xfrm>
            <a:off x="1981200" y="1371600"/>
            <a:ext cx="7010400" cy="1155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917" t="39157" r="35169" b="55676"/>
          <a:stretch/>
        </p:blipFill>
        <p:spPr bwMode="auto">
          <a:xfrm>
            <a:off x="1850571" y="5529107"/>
            <a:ext cx="7010400" cy="49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2227410" y="4124849"/>
            <a:ext cx="3563790" cy="461665"/>
          </a:xfrm>
          <a:prstGeom prst="rect">
            <a:avLst/>
          </a:prstGeom>
          <a:noFill/>
          <a:ln>
            <a:solidFill>
              <a:srgbClr val="C00000"/>
            </a:solidFill>
          </a:ln>
        </p:spPr>
        <p:txBody>
          <a:bodyPr wrap="square" rtlCol="0">
            <a:spAutoFit/>
          </a:bodyPr>
          <a:lstStyle/>
          <a:p>
            <a:r>
              <a:rPr lang="en-US" sz="2400" dirty="0" smtClean="0"/>
              <a:t>d (directory) or – (file)</a:t>
            </a:r>
          </a:p>
        </p:txBody>
      </p:sp>
      <p:sp>
        <p:nvSpPr>
          <p:cNvPr id="12" name="TextBox 11"/>
          <p:cNvSpPr txBox="1"/>
          <p:nvPr/>
        </p:nvSpPr>
        <p:spPr>
          <a:xfrm>
            <a:off x="2721430" y="3581400"/>
            <a:ext cx="5711372" cy="461665"/>
          </a:xfrm>
          <a:prstGeom prst="rect">
            <a:avLst/>
          </a:prstGeom>
          <a:noFill/>
          <a:ln>
            <a:solidFill>
              <a:srgbClr val="00B050"/>
            </a:solidFill>
          </a:ln>
        </p:spPr>
        <p:txBody>
          <a:bodyPr wrap="square" rtlCol="0">
            <a:spAutoFit/>
          </a:bodyPr>
          <a:lstStyle/>
          <a:p>
            <a:r>
              <a:rPr lang="en-US" sz="2400" dirty="0" err="1" smtClean="0"/>
              <a:t>rwx</a:t>
            </a:r>
            <a:r>
              <a:rPr lang="en-US" sz="2400" dirty="0" smtClean="0"/>
              <a:t> for read/write/execute (user or owner)</a:t>
            </a:r>
          </a:p>
        </p:txBody>
      </p:sp>
      <p:sp>
        <p:nvSpPr>
          <p:cNvPr id="13" name="TextBox 12"/>
          <p:cNvSpPr txBox="1"/>
          <p:nvPr/>
        </p:nvSpPr>
        <p:spPr>
          <a:xfrm>
            <a:off x="2962274" y="3048000"/>
            <a:ext cx="5863772" cy="461665"/>
          </a:xfrm>
          <a:prstGeom prst="rect">
            <a:avLst/>
          </a:prstGeom>
          <a:noFill/>
          <a:ln>
            <a:solidFill>
              <a:srgbClr val="00B0F0"/>
            </a:solidFill>
          </a:ln>
        </p:spPr>
        <p:txBody>
          <a:bodyPr wrap="square" rtlCol="0">
            <a:spAutoFit/>
          </a:bodyPr>
          <a:lstStyle/>
          <a:p>
            <a:r>
              <a:rPr lang="en-US" sz="2400" dirty="0" err="1" smtClean="0"/>
              <a:t>rwx</a:t>
            </a:r>
            <a:r>
              <a:rPr lang="en-US" sz="2400" dirty="0" smtClean="0"/>
              <a:t> for read/write/execute (group members)</a:t>
            </a:r>
          </a:p>
        </p:txBody>
      </p:sp>
      <p:sp>
        <p:nvSpPr>
          <p:cNvPr id="14" name="TextBox 13"/>
          <p:cNvSpPr txBox="1"/>
          <p:nvPr/>
        </p:nvSpPr>
        <p:spPr>
          <a:xfrm>
            <a:off x="3200400" y="2519428"/>
            <a:ext cx="5711372" cy="461665"/>
          </a:xfrm>
          <a:prstGeom prst="rect">
            <a:avLst/>
          </a:prstGeom>
          <a:noFill/>
          <a:ln>
            <a:solidFill>
              <a:srgbClr val="7030A0"/>
            </a:solidFill>
          </a:ln>
        </p:spPr>
        <p:txBody>
          <a:bodyPr wrap="square" rtlCol="0">
            <a:spAutoFit/>
          </a:bodyPr>
          <a:lstStyle/>
          <a:p>
            <a:r>
              <a:rPr lang="en-US" sz="2400" dirty="0" err="1" smtClean="0"/>
              <a:t>rwx</a:t>
            </a:r>
            <a:r>
              <a:rPr lang="en-US" sz="2400" dirty="0" smtClean="0"/>
              <a:t> for read/write/execute (all other users)</a:t>
            </a:r>
          </a:p>
        </p:txBody>
      </p:sp>
      <p:cxnSp>
        <p:nvCxnSpPr>
          <p:cNvPr id="4" name="Straight Arrow Connector 3"/>
          <p:cNvCxnSpPr/>
          <p:nvPr/>
        </p:nvCxnSpPr>
        <p:spPr>
          <a:xfrm flipV="1">
            <a:off x="2286000" y="2450400"/>
            <a:ext cx="0" cy="167444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19341" y="2264941"/>
            <a:ext cx="266696" cy="152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5" idx="2"/>
          </p:cNvCxnSpPr>
          <p:nvPr/>
        </p:nvCxnSpPr>
        <p:spPr>
          <a:xfrm>
            <a:off x="2452689" y="2417341"/>
            <a:ext cx="0" cy="139852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1"/>
          </p:cNvCxnSpPr>
          <p:nvPr/>
        </p:nvCxnSpPr>
        <p:spPr>
          <a:xfrm flipH="1">
            <a:off x="2452689" y="3812233"/>
            <a:ext cx="268741" cy="363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43178" y="2083971"/>
            <a:ext cx="266696" cy="1524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3" idx="2"/>
          </p:cNvCxnSpPr>
          <p:nvPr/>
        </p:nvCxnSpPr>
        <p:spPr>
          <a:xfrm>
            <a:off x="2676526" y="2236371"/>
            <a:ext cx="9526" cy="106204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86052" y="3295354"/>
            <a:ext cx="268741" cy="363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786067" y="2264949"/>
            <a:ext cx="266696" cy="1524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2928941" y="2438400"/>
            <a:ext cx="0" cy="32860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928941" y="2763370"/>
            <a:ext cx="268741" cy="36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921869" y="1452265"/>
            <a:ext cx="1331686" cy="461665"/>
          </a:xfrm>
          <a:prstGeom prst="rect">
            <a:avLst/>
          </a:prstGeom>
          <a:noFill/>
          <a:ln>
            <a:solidFill>
              <a:schemeClr val="tx1"/>
            </a:solidFill>
          </a:ln>
        </p:spPr>
        <p:txBody>
          <a:bodyPr wrap="square" rtlCol="0">
            <a:spAutoFit/>
          </a:bodyPr>
          <a:lstStyle/>
          <a:p>
            <a:r>
              <a:rPr lang="en-US" sz="2400" dirty="0" smtClean="0"/>
              <a:t>file</a:t>
            </a:r>
            <a:r>
              <a:rPr lang="en-US" sz="2400" dirty="0"/>
              <a:t> </a:t>
            </a:r>
            <a:r>
              <a:rPr lang="en-US" sz="2400" dirty="0" smtClean="0"/>
              <a:t>name</a:t>
            </a:r>
          </a:p>
        </p:txBody>
      </p:sp>
      <p:sp>
        <p:nvSpPr>
          <p:cNvPr id="35" name="TextBox 34"/>
          <p:cNvSpPr txBox="1"/>
          <p:nvPr/>
        </p:nvSpPr>
        <p:spPr>
          <a:xfrm>
            <a:off x="4114800" y="1447800"/>
            <a:ext cx="1331686" cy="461665"/>
          </a:xfrm>
          <a:prstGeom prst="rect">
            <a:avLst/>
          </a:prstGeom>
          <a:noFill/>
          <a:ln>
            <a:solidFill>
              <a:schemeClr val="tx1"/>
            </a:solidFill>
          </a:ln>
        </p:spPr>
        <p:txBody>
          <a:bodyPr wrap="square" rtlCol="0">
            <a:spAutoFit/>
          </a:bodyPr>
          <a:lstStyle/>
          <a:p>
            <a:r>
              <a:rPr lang="en-US" sz="2400" dirty="0" smtClean="0"/>
              <a:t>file</a:t>
            </a:r>
            <a:r>
              <a:rPr lang="en-US" sz="2400" dirty="0"/>
              <a:t> </a:t>
            </a:r>
            <a:r>
              <a:rPr lang="en-US" sz="2400" dirty="0" smtClean="0"/>
              <a:t>size</a:t>
            </a:r>
          </a:p>
        </p:txBody>
      </p:sp>
    </p:spTree>
    <p:extLst>
      <p:ext uri="{BB962C8B-B14F-4D97-AF65-F5344CB8AC3E}">
        <p14:creationId xmlns:p14="http://schemas.microsoft.com/office/powerpoint/2010/main" val="28560058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1295400"/>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58925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447800" y="1143000"/>
            <a:ext cx="2743200" cy="461665"/>
          </a:xfrm>
          <a:prstGeom prst="rect">
            <a:avLst/>
          </a:prstGeom>
          <a:noFill/>
        </p:spPr>
        <p:txBody>
          <a:bodyPr wrap="square" rtlCol="0">
            <a:spAutoFit/>
          </a:bodyPr>
          <a:lstStyle/>
          <a:p>
            <a:r>
              <a:rPr lang="en-US" sz="2400" dirty="0" smtClean="0"/>
              <a:t>Making a directory</a:t>
            </a:r>
          </a:p>
        </p:txBody>
      </p:sp>
      <p:sp>
        <p:nvSpPr>
          <p:cNvPr id="6" name="TextBox 5"/>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Box 2.3</a:t>
            </a:r>
          </a:p>
          <a:p>
            <a:r>
              <a:rPr lang="en-US" dirty="0" smtClean="0">
                <a:solidFill>
                  <a:schemeClr val="bg1">
                    <a:lumMod val="50000"/>
                  </a:schemeClr>
                </a:solidFill>
              </a:rPr>
              <a:t>Page 43</a:t>
            </a:r>
            <a:endParaRPr lang="en-US" dirty="0">
              <a:solidFill>
                <a:schemeClr val="bg1">
                  <a:lumMod val="50000"/>
                </a:schemeClr>
              </a:solidFill>
            </a:endParaRPr>
          </a:p>
        </p:txBody>
      </p:sp>
      <p:sp>
        <p:nvSpPr>
          <p:cNvPr id="7" name="TextBox 6"/>
          <p:cNvSpPr txBox="1"/>
          <p:nvPr/>
        </p:nvSpPr>
        <p:spPr>
          <a:xfrm>
            <a:off x="1043963" y="76200"/>
            <a:ext cx="7947637" cy="523220"/>
          </a:xfrm>
          <a:prstGeom prst="rect">
            <a:avLst/>
          </a:prstGeom>
          <a:noFill/>
        </p:spPr>
        <p:txBody>
          <a:bodyPr wrap="square" rtlCol="0">
            <a:spAutoFit/>
          </a:bodyPr>
          <a:lstStyle/>
          <a:p>
            <a:pPr algn="ctr"/>
            <a:r>
              <a:rPr lang="en-US" sz="2800" dirty="0" smtClean="0"/>
              <a:t>Command-line programs: Linux basics</a:t>
            </a:r>
          </a:p>
        </p:txBody>
      </p:sp>
      <p:sp>
        <p:nvSpPr>
          <p:cNvPr id="8" name="TextBox 7"/>
          <p:cNvSpPr txBox="1"/>
          <p:nvPr/>
        </p:nvSpPr>
        <p:spPr>
          <a:xfrm>
            <a:off x="1447800" y="2362200"/>
            <a:ext cx="2743200" cy="461665"/>
          </a:xfrm>
          <a:prstGeom prst="rect">
            <a:avLst/>
          </a:prstGeom>
          <a:noFill/>
        </p:spPr>
        <p:txBody>
          <a:bodyPr wrap="square" rtlCol="0">
            <a:spAutoFit/>
          </a:bodyPr>
          <a:lstStyle/>
          <a:p>
            <a:r>
              <a:rPr lang="en-US" sz="2400" dirty="0" smtClean="0"/>
              <a:t>Making a text file</a:t>
            </a:r>
          </a:p>
        </p:txBody>
      </p:sp>
      <p:sp>
        <p:nvSpPr>
          <p:cNvPr id="9" name="TextBox 8"/>
          <p:cNvSpPr txBox="1"/>
          <p:nvPr/>
        </p:nvSpPr>
        <p:spPr>
          <a:xfrm>
            <a:off x="1447800" y="4872335"/>
            <a:ext cx="4343400" cy="461665"/>
          </a:xfrm>
          <a:prstGeom prst="rect">
            <a:avLst/>
          </a:prstGeom>
          <a:noFill/>
        </p:spPr>
        <p:txBody>
          <a:bodyPr wrap="square" rtlCol="0">
            <a:spAutoFit/>
          </a:bodyPr>
          <a:lstStyle/>
          <a:p>
            <a:r>
              <a:rPr lang="en-US" sz="2400" dirty="0" smtClean="0"/>
              <a:t>Importing a file from a website</a:t>
            </a: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16" t="28061" r="35173" b="67976"/>
          <a:stretch/>
        </p:blipFill>
        <p:spPr bwMode="auto">
          <a:xfrm>
            <a:off x="1667164" y="1600200"/>
            <a:ext cx="6994689" cy="376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16" t="70783" r="35173" b="21976"/>
          <a:stretch/>
        </p:blipFill>
        <p:spPr bwMode="auto">
          <a:xfrm>
            <a:off x="1667164" y="5334000"/>
            <a:ext cx="6994689" cy="687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16" t="47732" r="35173" b="37122"/>
          <a:stretch/>
        </p:blipFill>
        <p:spPr bwMode="auto">
          <a:xfrm>
            <a:off x="1667164" y="2819400"/>
            <a:ext cx="6994689" cy="1438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60795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28800" y="1371600"/>
            <a:ext cx="6019800" cy="3416320"/>
          </a:xfrm>
          <a:prstGeom prst="rect">
            <a:avLst/>
          </a:prstGeom>
          <a:noFill/>
        </p:spPr>
        <p:txBody>
          <a:bodyPr wrap="square" rtlCol="0">
            <a:spAutoFit/>
          </a:bodyPr>
          <a:lstStyle/>
          <a:p>
            <a:r>
              <a:rPr lang="en-US" sz="2400" dirty="0" smtClean="0"/>
              <a:t>Other basic Linux commands: </a:t>
            </a:r>
          </a:p>
          <a:p>
            <a:endParaRPr lang="en-US" sz="2400" dirty="0" smtClean="0"/>
          </a:p>
          <a:p>
            <a:r>
              <a:rPr lang="en-US" sz="2400" dirty="0" smtClean="0">
                <a:latin typeface="Courier New" panose="02070309020205020404" pitchFamily="49" charset="0"/>
                <a:cs typeface="Courier New" panose="02070309020205020404" pitchFamily="49" charset="0"/>
              </a:rPr>
              <a:t>sort</a:t>
            </a:r>
          </a:p>
          <a:p>
            <a:r>
              <a:rPr lang="en-US" sz="2400" dirty="0" err="1" smtClean="0">
                <a:latin typeface="Courier New" panose="02070309020205020404" pitchFamily="49" charset="0"/>
                <a:cs typeface="Courier New" panose="02070309020205020404" pitchFamily="49" charset="0"/>
              </a:rPr>
              <a:t>uniq</a:t>
            </a:r>
            <a:endParaRPr lang="en-US" sz="2400" dirty="0" smtClean="0">
              <a:latin typeface="Courier New" panose="02070309020205020404" pitchFamily="49" charset="0"/>
              <a:cs typeface="Courier New" panose="02070309020205020404" pitchFamily="49" charset="0"/>
            </a:endParaRPr>
          </a:p>
          <a:p>
            <a:r>
              <a:rPr lang="en-US" sz="2400" dirty="0" err="1" smtClean="0">
                <a:latin typeface="Courier New" panose="02070309020205020404" pitchFamily="49" charset="0"/>
                <a:cs typeface="Courier New" panose="02070309020205020404" pitchFamily="49" charset="0"/>
              </a:rPr>
              <a:t>grep</a:t>
            </a:r>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cut</a:t>
            </a:r>
          </a:p>
          <a:p>
            <a:endParaRPr lang="en-US" sz="2400" dirty="0"/>
          </a:p>
          <a:p>
            <a:r>
              <a:rPr lang="en-US" sz="2400" dirty="0" smtClean="0"/>
              <a:t>Many bioinformatics problems require the use of these programs to manipulate files!</a:t>
            </a:r>
          </a:p>
        </p:txBody>
      </p:sp>
      <p:sp>
        <p:nvSpPr>
          <p:cNvPr id="6" name="TextBox 5"/>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Box 2.3</a:t>
            </a:r>
          </a:p>
          <a:p>
            <a:r>
              <a:rPr lang="en-US" dirty="0" smtClean="0">
                <a:solidFill>
                  <a:schemeClr val="bg1">
                    <a:lumMod val="50000"/>
                  </a:schemeClr>
                </a:solidFill>
              </a:rPr>
              <a:t>Page 43</a:t>
            </a:r>
            <a:endParaRPr lang="en-US" dirty="0">
              <a:solidFill>
                <a:schemeClr val="bg1">
                  <a:lumMod val="50000"/>
                </a:schemeClr>
              </a:solidFill>
            </a:endParaRPr>
          </a:p>
        </p:txBody>
      </p:sp>
      <p:sp>
        <p:nvSpPr>
          <p:cNvPr id="7" name="TextBox 6"/>
          <p:cNvSpPr txBox="1"/>
          <p:nvPr/>
        </p:nvSpPr>
        <p:spPr>
          <a:xfrm>
            <a:off x="1043963" y="76200"/>
            <a:ext cx="7947637" cy="523220"/>
          </a:xfrm>
          <a:prstGeom prst="rect">
            <a:avLst/>
          </a:prstGeom>
          <a:noFill/>
        </p:spPr>
        <p:txBody>
          <a:bodyPr wrap="square" rtlCol="0">
            <a:spAutoFit/>
          </a:bodyPr>
          <a:lstStyle/>
          <a:p>
            <a:pPr algn="ctr"/>
            <a:r>
              <a:rPr lang="en-US" sz="2800" dirty="0" smtClean="0"/>
              <a:t>Command-line programs: Linux basics</a:t>
            </a:r>
          </a:p>
        </p:txBody>
      </p:sp>
    </p:spTree>
    <p:extLst>
      <p:ext uri="{BB962C8B-B14F-4D97-AF65-F5344CB8AC3E}">
        <p14:creationId xmlns:p14="http://schemas.microsoft.com/office/powerpoint/2010/main" val="28560058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err="1" smtClean="0"/>
              <a:t>EDirect</a:t>
            </a:r>
            <a:r>
              <a:rPr lang="en-US" sz="2800" dirty="0" smtClean="0"/>
              <a:t>: command-line access to NCBI databases</a:t>
            </a:r>
          </a:p>
        </p:txBody>
      </p:sp>
      <p:sp>
        <p:nvSpPr>
          <p:cNvPr id="5" name="TextBox 4"/>
          <p:cNvSpPr txBox="1"/>
          <p:nvPr/>
        </p:nvSpPr>
        <p:spPr>
          <a:xfrm>
            <a:off x="14514" y="6135469"/>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46</a:t>
            </a:r>
            <a:endParaRPr lang="en-US" dirty="0">
              <a:solidFill>
                <a:schemeClr val="bg1">
                  <a:lumMod val="50000"/>
                </a:schemeClr>
              </a:solidFill>
            </a:endParaRP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20" t="32361" r="31778" b="43120"/>
          <a:stretch/>
        </p:blipFill>
        <p:spPr bwMode="auto">
          <a:xfrm>
            <a:off x="1183821" y="2590800"/>
            <a:ext cx="7667920" cy="1958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371600" y="1371600"/>
            <a:ext cx="6019800" cy="830997"/>
          </a:xfrm>
          <a:prstGeom prst="rect">
            <a:avLst/>
          </a:prstGeom>
          <a:noFill/>
        </p:spPr>
        <p:txBody>
          <a:bodyPr wrap="square" rtlCol="0">
            <a:spAutoFit/>
          </a:bodyPr>
          <a:lstStyle/>
          <a:p>
            <a:r>
              <a:rPr lang="en-US" sz="2400" dirty="0" smtClean="0"/>
              <a:t>Visit the </a:t>
            </a:r>
            <a:r>
              <a:rPr lang="en-US" sz="2400" dirty="0" err="1" smtClean="0"/>
              <a:t>EDirect</a:t>
            </a:r>
            <a:r>
              <a:rPr lang="en-US" sz="2400" dirty="0" smtClean="0"/>
              <a:t> website at NCBI for installation instructions.</a:t>
            </a:r>
          </a:p>
        </p:txBody>
      </p:sp>
      <p:sp>
        <p:nvSpPr>
          <p:cNvPr id="7" name="TextBox 6"/>
          <p:cNvSpPr txBox="1"/>
          <p:nvPr/>
        </p:nvSpPr>
        <p:spPr>
          <a:xfrm>
            <a:off x="1371600" y="4731603"/>
            <a:ext cx="6019800" cy="1200329"/>
          </a:xfrm>
          <a:prstGeom prst="rect">
            <a:avLst/>
          </a:prstGeom>
          <a:noFill/>
        </p:spPr>
        <p:txBody>
          <a:bodyPr wrap="square" rtlCol="0">
            <a:spAutoFit/>
          </a:bodyPr>
          <a:lstStyle/>
          <a:p>
            <a:r>
              <a:rPr lang="en-US" sz="2400" dirty="0" smtClean="0"/>
              <a:t>Try it on a Linux machine, on a Mac OS/X (using terminal)! You can also try it on a PC by installing Cygwin.</a:t>
            </a:r>
          </a:p>
        </p:txBody>
      </p:sp>
    </p:spTree>
    <p:extLst>
      <p:ext uri="{BB962C8B-B14F-4D97-AF65-F5344CB8AC3E}">
        <p14:creationId xmlns:p14="http://schemas.microsoft.com/office/powerpoint/2010/main" val="284607953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66061"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Box 2.4</a:t>
            </a:r>
          </a:p>
          <a:p>
            <a:r>
              <a:rPr lang="en-US" dirty="0" smtClean="0">
                <a:solidFill>
                  <a:schemeClr val="bg1">
                    <a:lumMod val="50000"/>
                  </a:schemeClr>
                </a:solidFill>
              </a:rPr>
              <a:t>Page 45</a:t>
            </a:r>
            <a:endParaRPr lang="en-US" dirty="0">
              <a:solidFill>
                <a:schemeClr val="bg1">
                  <a:lumMod val="50000"/>
                </a:schemeClr>
              </a:solidFill>
            </a:endParaRPr>
          </a:p>
        </p:txBody>
      </p:sp>
      <p:sp>
        <p:nvSpPr>
          <p:cNvPr id="10" name="TextBox 9"/>
          <p:cNvSpPr txBox="1"/>
          <p:nvPr/>
        </p:nvSpPr>
        <p:spPr>
          <a:xfrm>
            <a:off x="1524000" y="2590800"/>
            <a:ext cx="7010400" cy="4154984"/>
          </a:xfrm>
          <a:prstGeom prst="rect">
            <a:avLst/>
          </a:prstGeom>
          <a:noFill/>
        </p:spPr>
        <p:txBody>
          <a:bodyPr wrap="square" rtlCol="0">
            <a:spAutoFit/>
          </a:bodyPr>
          <a:lstStyle/>
          <a:p>
            <a:r>
              <a:rPr lang="en-US" sz="2400" dirty="0" err="1" smtClean="0"/>
              <a:t>EDirect</a:t>
            </a:r>
            <a:r>
              <a:rPr lang="en-US" sz="2400" dirty="0" smtClean="0"/>
              <a:t> programs include:</a:t>
            </a:r>
          </a:p>
          <a:p>
            <a:pPr marL="342900" indent="-342900">
              <a:buFont typeface="Arial" panose="020B0604020202020204" pitchFamily="34" charset="0"/>
              <a:buChar char="•"/>
            </a:pPr>
            <a:r>
              <a:rPr lang="en-US" sz="2400" dirty="0" err="1" smtClean="0"/>
              <a:t>Einfo</a:t>
            </a:r>
            <a:r>
              <a:rPr lang="en-US" sz="2400" dirty="0"/>
              <a:t>: database statistics. </a:t>
            </a:r>
          </a:p>
          <a:p>
            <a:pPr marL="342900" indent="-342900">
              <a:buFont typeface="Arial" panose="020B0604020202020204" pitchFamily="34" charset="0"/>
              <a:buChar char="•"/>
            </a:pPr>
            <a:r>
              <a:rPr lang="en-US" sz="2400" dirty="0" err="1" smtClean="0"/>
              <a:t>Esearch</a:t>
            </a:r>
            <a:r>
              <a:rPr lang="en-US" sz="2400" dirty="0"/>
              <a:t>: text searches. When you provide a text query (such as “globin”) this returns a list of UIDs. These </a:t>
            </a:r>
            <a:r>
              <a:rPr lang="en-US" sz="2400" dirty="0" smtClean="0"/>
              <a:t>UIDs can later be used in </a:t>
            </a:r>
            <a:r>
              <a:rPr lang="en-US" sz="2400" dirty="0" err="1" smtClean="0"/>
              <a:t>Esummary</a:t>
            </a:r>
            <a:r>
              <a:rPr lang="en-US" sz="2400" dirty="0" smtClean="0"/>
              <a:t>, </a:t>
            </a:r>
            <a:r>
              <a:rPr lang="en-US" sz="2400" dirty="0" err="1" smtClean="0"/>
              <a:t>Efetch</a:t>
            </a:r>
            <a:r>
              <a:rPr lang="en-US" sz="2400" dirty="0" smtClean="0"/>
              <a:t>, or </a:t>
            </a:r>
            <a:r>
              <a:rPr lang="en-US" sz="2400" dirty="0" err="1" smtClean="0"/>
              <a:t>Elink</a:t>
            </a:r>
            <a:r>
              <a:rPr lang="en-US" sz="2400" dirty="0" smtClean="0"/>
              <a:t>.</a:t>
            </a:r>
          </a:p>
          <a:p>
            <a:pPr marL="342900" indent="-342900">
              <a:buFont typeface="Arial" panose="020B0604020202020204" pitchFamily="34" charset="0"/>
              <a:buChar char="•"/>
            </a:pPr>
            <a:r>
              <a:rPr lang="en-US" sz="2400" dirty="0" err="1" smtClean="0"/>
              <a:t>Epost</a:t>
            </a:r>
            <a:r>
              <a:rPr lang="en-US" sz="2400" dirty="0" smtClean="0"/>
              <a:t>: UID uploads. You may have a list of UIDs, such as PMIDs for a favorite query. </a:t>
            </a:r>
          </a:p>
          <a:p>
            <a:pPr marL="342900" indent="-342900">
              <a:buFont typeface="Arial" panose="020B0604020202020204" pitchFamily="34" charset="0"/>
              <a:buChar char="•"/>
            </a:pPr>
            <a:r>
              <a:rPr lang="en-US" sz="2400" dirty="0" err="1" smtClean="0"/>
              <a:t>Esummary</a:t>
            </a:r>
            <a:r>
              <a:rPr lang="en-US" sz="2400" dirty="0"/>
              <a:t>: document summary downloads. </a:t>
            </a:r>
            <a:endParaRPr lang="en-US" sz="2400" dirty="0" smtClean="0"/>
          </a:p>
          <a:p>
            <a:pPr marL="342900" indent="-342900">
              <a:buFont typeface="Arial" panose="020B0604020202020204" pitchFamily="34" charset="0"/>
              <a:buChar char="•"/>
            </a:pPr>
            <a:r>
              <a:rPr lang="en-US" sz="2400" dirty="0" err="1" smtClean="0"/>
              <a:t>Efetch</a:t>
            </a:r>
            <a:r>
              <a:rPr lang="en-US" sz="2400" dirty="0"/>
              <a:t>: data record downloads</a:t>
            </a:r>
            <a:r>
              <a:rPr lang="en-US" sz="2400" dirty="0" smtClean="0"/>
              <a:t>.</a:t>
            </a:r>
          </a:p>
          <a:p>
            <a:pPr marL="342900" indent="-342900">
              <a:buFont typeface="Arial" panose="020B0604020202020204" pitchFamily="34" charset="0"/>
              <a:buChar char="•"/>
            </a:pPr>
            <a:r>
              <a:rPr lang="en-US" sz="2400" dirty="0" err="1" smtClean="0"/>
              <a:t>Elink</a:t>
            </a:r>
            <a:r>
              <a:rPr lang="en-US" sz="2400" dirty="0"/>
              <a:t>: </a:t>
            </a:r>
            <a:r>
              <a:rPr lang="en-US" sz="2400" dirty="0" err="1"/>
              <a:t>Entrez</a:t>
            </a:r>
            <a:r>
              <a:rPr lang="en-US" sz="2400" dirty="0"/>
              <a:t> links.</a:t>
            </a:r>
            <a:endParaRPr lang="en-US" sz="2400" dirty="0" smtClean="0"/>
          </a:p>
        </p:txBody>
      </p:sp>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err="1" smtClean="0"/>
              <a:t>EDirect</a:t>
            </a:r>
            <a:r>
              <a:rPr lang="en-US" sz="2800" dirty="0" smtClean="0"/>
              <a:t>: command-line access to NCBI databases</a:t>
            </a:r>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38" t="43406" r="48192" b="41768"/>
          <a:stretch/>
        </p:blipFill>
        <p:spPr bwMode="auto">
          <a:xfrm>
            <a:off x="1301473" y="1143000"/>
            <a:ext cx="743261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60058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err="1" smtClean="0"/>
              <a:t>EDirect</a:t>
            </a:r>
            <a:r>
              <a:rPr lang="en-US" sz="2800" dirty="0" smtClean="0"/>
              <a:t> example 1: PubMed search (result to a file)</a:t>
            </a:r>
          </a:p>
        </p:txBody>
      </p:sp>
      <p:sp>
        <p:nvSpPr>
          <p:cNvPr id="5" name="TextBox 4"/>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46</a:t>
            </a:r>
            <a:endParaRPr lang="en-US" dirty="0">
              <a:solidFill>
                <a:schemeClr val="bg1">
                  <a:lumMod val="50000"/>
                </a:schemeClr>
              </a:solidFill>
            </a:endParaRPr>
          </a:p>
        </p:txBody>
      </p:sp>
      <p:sp>
        <p:nvSpPr>
          <p:cNvPr id="10" name="TextBox 9"/>
          <p:cNvSpPr txBox="1"/>
          <p:nvPr/>
        </p:nvSpPr>
        <p:spPr>
          <a:xfrm>
            <a:off x="1371600" y="1195863"/>
            <a:ext cx="7010400" cy="1569660"/>
          </a:xfrm>
          <a:prstGeom prst="rect">
            <a:avLst/>
          </a:prstGeom>
          <a:noFill/>
        </p:spPr>
        <p:txBody>
          <a:bodyPr wrap="square" rtlCol="0">
            <a:spAutoFit/>
          </a:bodyPr>
          <a:lstStyle/>
          <a:p>
            <a:r>
              <a:rPr lang="en-US" sz="2400" dirty="0" smtClean="0"/>
              <a:t>Use the </a:t>
            </a:r>
            <a:r>
              <a:rPr lang="en-US" sz="2400" dirty="0" err="1" smtClean="0">
                <a:latin typeface="Courier New" panose="02070309020205020404" pitchFamily="49" charset="0"/>
                <a:cs typeface="Courier New" panose="02070309020205020404" pitchFamily="49" charset="0"/>
              </a:rPr>
              <a:t>esearch</a:t>
            </a:r>
            <a:r>
              <a:rPr lang="en-US" sz="2400" dirty="0" smtClean="0"/>
              <a:t> utility to query PubMed for articles by J. Pevsner including the term </a:t>
            </a:r>
            <a:r>
              <a:rPr lang="en-US" sz="2400" dirty="0" err="1" smtClean="0"/>
              <a:t>gnaq</a:t>
            </a:r>
            <a:r>
              <a:rPr lang="en-US" sz="2400" dirty="0" smtClean="0"/>
              <a:t>. Use the pipe (</a:t>
            </a:r>
            <a:r>
              <a:rPr lang="en-US" sz="2400" dirty="0" smtClean="0">
                <a:latin typeface="Courier New" panose="02070309020205020404" pitchFamily="49" charset="0"/>
                <a:cs typeface="Courier New" panose="02070309020205020404" pitchFamily="49" charset="0"/>
              </a:rPr>
              <a:t>|</a:t>
            </a:r>
            <a:r>
              <a:rPr lang="en-US" sz="2400" dirty="0" smtClean="0"/>
              <a:t>) command to send the result(s) to the </a:t>
            </a:r>
            <a:r>
              <a:rPr lang="en-US" sz="2400" dirty="0" err="1" smtClean="0">
                <a:latin typeface="Courier New" panose="02070309020205020404" pitchFamily="49" charset="0"/>
                <a:cs typeface="Courier New" panose="02070309020205020404" pitchFamily="49" charset="0"/>
              </a:rPr>
              <a:t>efetch</a:t>
            </a:r>
            <a:r>
              <a:rPr lang="en-US" sz="2400" dirty="0" smtClean="0"/>
              <a:t> utility, allowing us to select the output format. </a:t>
            </a:r>
          </a:p>
        </p:txBody>
      </p:sp>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308" t="33776" r="15812" b="53500"/>
          <a:stretch/>
        </p:blipFill>
        <p:spPr bwMode="auto">
          <a:xfrm>
            <a:off x="1676399" y="2830286"/>
            <a:ext cx="7322523" cy="1360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308" t="55706" r="15812" b="38407"/>
          <a:stretch/>
        </p:blipFill>
        <p:spPr bwMode="auto">
          <a:xfrm>
            <a:off x="1676399" y="5384577"/>
            <a:ext cx="7322519" cy="629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371600" y="4579203"/>
            <a:ext cx="7696200" cy="830997"/>
          </a:xfrm>
          <a:prstGeom prst="rect">
            <a:avLst/>
          </a:prstGeom>
          <a:noFill/>
        </p:spPr>
        <p:txBody>
          <a:bodyPr wrap="square" rtlCol="0">
            <a:spAutoFit/>
          </a:bodyPr>
          <a:lstStyle/>
          <a:p>
            <a:r>
              <a:rPr lang="en-US" sz="2400" dirty="0" smtClean="0"/>
              <a:t>You can also repeat this search using the </a:t>
            </a:r>
            <a:r>
              <a:rPr lang="en-US" sz="2400" dirty="0" smtClean="0">
                <a:latin typeface="Courier New" panose="02070309020205020404" pitchFamily="49" charset="0"/>
                <a:cs typeface="Courier New" panose="02070309020205020404" pitchFamily="49" charset="0"/>
              </a:rPr>
              <a:t>&gt;</a:t>
            </a:r>
            <a:r>
              <a:rPr lang="en-US" sz="2400" dirty="0" smtClean="0"/>
              <a:t> modifier to send the output to a text file (here called </a:t>
            </a:r>
            <a:r>
              <a:rPr lang="en-US" sz="2400" dirty="0" smtClean="0">
                <a:latin typeface="Courier New" panose="02070309020205020404" pitchFamily="49" charset="0"/>
                <a:cs typeface="Courier New" panose="02070309020205020404" pitchFamily="49" charset="0"/>
              </a:rPr>
              <a:t>example1.txt</a:t>
            </a:r>
            <a:r>
              <a:rPr lang="en-US" sz="2400" dirty="0" smtClean="0"/>
              <a:t>).</a:t>
            </a:r>
          </a:p>
        </p:txBody>
      </p:sp>
    </p:spTree>
    <p:extLst>
      <p:ext uri="{BB962C8B-B14F-4D97-AF65-F5344CB8AC3E}">
        <p14:creationId xmlns:p14="http://schemas.microsoft.com/office/powerpoint/2010/main" val="284607953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err="1" smtClean="0"/>
              <a:t>EDirect</a:t>
            </a:r>
            <a:r>
              <a:rPr lang="en-US" sz="2800" dirty="0" smtClean="0"/>
              <a:t> example 2: PubMed search (result to screen)</a:t>
            </a:r>
          </a:p>
        </p:txBody>
      </p:sp>
      <p:sp>
        <p:nvSpPr>
          <p:cNvPr id="7" name="TextBox 6"/>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46</a:t>
            </a:r>
            <a:endParaRPr lang="en-US" dirty="0">
              <a:solidFill>
                <a:schemeClr val="bg1">
                  <a:lumMod val="50000"/>
                </a:schemeClr>
              </a:solidFill>
            </a:endParaRPr>
          </a:p>
        </p:txBody>
      </p:sp>
      <p:sp>
        <p:nvSpPr>
          <p:cNvPr id="8" name="TextBox 7"/>
          <p:cNvSpPr txBox="1"/>
          <p:nvPr/>
        </p:nvSpPr>
        <p:spPr>
          <a:xfrm>
            <a:off x="1447800" y="1066800"/>
            <a:ext cx="6705600" cy="1569660"/>
          </a:xfrm>
          <a:prstGeom prst="rect">
            <a:avLst/>
          </a:prstGeom>
          <a:noFill/>
        </p:spPr>
        <p:txBody>
          <a:bodyPr wrap="square" rtlCol="0">
            <a:spAutoFit/>
          </a:bodyPr>
          <a:lstStyle/>
          <a:p>
            <a:r>
              <a:rPr lang="en-US" sz="2400" dirty="0" smtClean="0"/>
              <a:t>You can send an </a:t>
            </a:r>
            <a:r>
              <a:rPr lang="en-US" sz="2400" dirty="0" err="1" smtClean="0"/>
              <a:t>EDirect</a:t>
            </a:r>
            <a:r>
              <a:rPr lang="en-US" sz="2400" dirty="0" smtClean="0"/>
              <a:t> query to the screen (or to a file) summarizing the results of a query. Here a PubMed query includes &lt;Count&gt;99 indicating that there are 99 items.</a:t>
            </a:r>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668" t="55786" r="16293" b="24345"/>
          <a:stretch/>
        </p:blipFill>
        <p:spPr bwMode="auto">
          <a:xfrm>
            <a:off x="1719942" y="2658231"/>
            <a:ext cx="7267575" cy="2142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600580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err="1" smtClean="0"/>
              <a:t>EDirect</a:t>
            </a:r>
            <a:r>
              <a:rPr lang="en-US" sz="2800" dirty="0" smtClean="0"/>
              <a:t> example 3: PubMed search (prolific authors)</a:t>
            </a:r>
          </a:p>
        </p:txBody>
      </p:sp>
      <p:sp>
        <p:nvSpPr>
          <p:cNvPr id="7" name="TextBox 6"/>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47</a:t>
            </a:r>
            <a:endParaRPr lang="en-US" dirty="0">
              <a:solidFill>
                <a:schemeClr val="bg1">
                  <a:lumMod val="50000"/>
                </a:schemeClr>
              </a:solidFill>
            </a:endParaRPr>
          </a:p>
        </p:txBody>
      </p:sp>
      <p:sp>
        <p:nvSpPr>
          <p:cNvPr id="8" name="TextBox 7"/>
          <p:cNvSpPr txBox="1"/>
          <p:nvPr/>
        </p:nvSpPr>
        <p:spPr>
          <a:xfrm>
            <a:off x="1447800" y="1066800"/>
            <a:ext cx="6934200" cy="1938992"/>
          </a:xfrm>
          <a:prstGeom prst="rect">
            <a:avLst/>
          </a:prstGeom>
          <a:noFill/>
        </p:spPr>
        <p:txBody>
          <a:bodyPr wrap="square" rtlCol="0">
            <a:spAutoFit/>
          </a:bodyPr>
          <a:lstStyle/>
          <a:p>
            <a:r>
              <a:rPr lang="en-US" sz="2400" dirty="0" smtClean="0"/>
              <a:t>Search PubMed with </a:t>
            </a:r>
            <a:r>
              <a:rPr lang="en-US" sz="2400" dirty="0" err="1" smtClean="0">
                <a:latin typeface="Courier New" panose="02070309020205020404" pitchFamily="49" charset="0"/>
                <a:cs typeface="Courier New" panose="02070309020205020404" pitchFamily="49" charset="0"/>
              </a:rPr>
              <a:t>esearch</a:t>
            </a:r>
            <a:r>
              <a:rPr lang="en-US" sz="2400" dirty="0" smtClean="0"/>
              <a:t>; send the results to </a:t>
            </a:r>
            <a:r>
              <a:rPr lang="en-US" sz="2400" dirty="0" err="1" smtClean="0">
                <a:latin typeface="Courier New" panose="02070309020205020404" pitchFamily="49" charset="0"/>
                <a:cs typeface="Courier New" panose="02070309020205020404" pitchFamily="49" charset="0"/>
              </a:rPr>
              <a:t>efetch</a:t>
            </a:r>
            <a:r>
              <a:rPr lang="en-US" sz="2400" dirty="0" smtClean="0"/>
              <a:t> to obtain output formatted in XML; </a:t>
            </a:r>
            <a:r>
              <a:rPr lang="en-US" sz="2400" dirty="0" err="1" smtClean="0">
                <a:latin typeface="Courier New" panose="02070309020205020404" pitchFamily="49" charset="0"/>
                <a:cs typeface="Courier New" panose="02070309020205020404" pitchFamily="49" charset="0"/>
              </a:rPr>
              <a:t>xtract</a:t>
            </a:r>
            <a:r>
              <a:rPr lang="en-US" sz="2400" dirty="0" smtClean="0"/>
              <a:t> patterns; send the results to a script (provided by NCBI) to sort the results. Here we find the authors with the most publications on bioinformatics software. </a:t>
            </a:r>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913" t="25065" r="31326" b="48646"/>
          <a:stretch/>
        </p:blipFill>
        <p:spPr bwMode="auto">
          <a:xfrm>
            <a:off x="1143000" y="3200400"/>
            <a:ext cx="7874106" cy="3029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607953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err="1" smtClean="0"/>
              <a:t>EDirect</a:t>
            </a:r>
            <a:r>
              <a:rPr lang="en-US" sz="2800" dirty="0" smtClean="0"/>
              <a:t> example 4: globin proteins in FASTA format</a:t>
            </a:r>
          </a:p>
        </p:txBody>
      </p:sp>
      <p:sp>
        <p:nvSpPr>
          <p:cNvPr id="7" name="TextBox 6"/>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47</a:t>
            </a:r>
            <a:endParaRPr lang="en-US" dirty="0">
              <a:solidFill>
                <a:schemeClr val="bg1">
                  <a:lumMod val="50000"/>
                </a:schemeClr>
              </a:solidFill>
            </a:endParaRPr>
          </a:p>
        </p:txBody>
      </p:sp>
      <p:sp>
        <p:nvSpPr>
          <p:cNvPr id="8" name="TextBox 7"/>
          <p:cNvSpPr txBox="1"/>
          <p:nvPr/>
        </p:nvSpPr>
        <p:spPr>
          <a:xfrm>
            <a:off x="1447800" y="1066800"/>
            <a:ext cx="6934200" cy="1200329"/>
          </a:xfrm>
          <a:prstGeom prst="rect">
            <a:avLst/>
          </a:prstGeom>
          <a:noFill/>
        </p:spPr>
        <p:txBody>
          <a:bodyPr wrap="square" rtlCol="0">
            <a:spAutoFit/>
          </a:bodyPr>
          <a:lstStyle/>
          <a:p>
            <a:r>
              <a:rPr lang="en-US" sz="2400" dirty="0" smtClean="0"/>
              <a:t>Use </a:t>
            </a:r>
            <a:r>
              <a:rPr lang="en-US" sz="2400" dirty="0" err="1" smtClean="0">
                <a:latin typeface="Courier New" panose="02070309020205020404" pitchFamily="49" charset="0"/>
                <a:cs typeface="Courier New" panose="02070309020205020404" pitchFamily="49" charset="0"/>
              </a:rPr>
              <a:t>esearch</a:t>
            </a:r>
            <a:r>
              <a:rPr lang="en-US" sz="2400" dirty="0" smtClean="0"/>
              <a:t> to find hemoglobin proteins; use pipe (</a:t>
            </a:r>
            <a:r>
              <a:rPr lang="en-US" sz="2400" dirty="0" smtClean="0">
                <a:latin typeface="Courier New" panose="02070309020205020404" pitchFamily="49" charset="0"/>
                <a:cs typeface="Courier New" panose="02070309020205020404" pitchFamily="49" charset="0"/>
              </a:rPr>
              <a:t>|</a:t>
            </a:r>
            <a:r>
              <a:rPr lang="en-US" sz="2400" dirty="0" smtClean="0"/>
              <a:t>) to </a:t>
            </a:r>
            <a:r>
              <a:rPr lang="en-US" sz="2400" dirty="0" err="1" smtClean="0">
                <a:latin typeface="Courier New" panose="02070309020205020404" pitchFamily="49" charset="0"/>
                <a:cs typeface="Courier New" panose="02070309020205020404" pitchFamily="49" charset="0"/>
              </a:rPr>
              <a:t>efetch</a:t>
            </a:r>
            <a:r>
              <a:rPr lang="en-US" sz="2400" dirty="0" smtClean="0"/>
              <a:t> to retrieve the proteins in the FASTA format; use </a:t>
            </a:r>
            <a:r>
              <a:rPr lang="en-US" sz="2400" dirty="0" smtClean="0">
                <a:latin typeface="Courier New" panose="02070309020205020404" pitchFamily="49" charset="0"/>
                <a:cs typeface="Courier New" panose="02070309020205020404" pitchFamily="49" charset="0"/>
              </a:rPr>
              <a:t>head</a:t>
            </a:r>
            <a:r>
              <a:rPr lang="en-US" sz="2400" dirty="0" smtClean="0"/>
              <a:t> to display six lines of the output</a:t>
            </a:r>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93" t="41420" r="32048" b="36266"/>
          <a:stretch/>
        </p:blipFill>
        <p:spPr bwMode="auto">
          <a:xfrm>
            <a:off x="1138825" y="2452914"/>
            <a:ext cx="7799440" cy="2576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600580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1" y="76200"/>
            <a:ext cx="8229600" cy="523220"/>
          </a:xfrm>
          <a:prstGeom prst="rect">
            <a:avLst/>
          </a:prstGeom>
          <a:noFill/>
        </p:spPr>
        <p:txBody>
          <a:bodyPr wrap="square" rtlCol="0">
            <a:spAutoFit/>
          </a:bodyPr>
          <a:lstStyle/>
          <a:p>
            <a:pPr algn="ctr"/>
            <a:r>
              <a:rPr lang="en-US" sz="2800" dirty="0" err="1" smtClean="0"/>
              <a:t>EDirect</a:t>
            </a:r>
            <a:r>
              <a:rPr lang="en-US" sz="2800" dirty="0" smtClean="0"/>
              <a:t> example 5: combined PubMed + protein search</a:t>
            </a:r>
          </a:p>
        </p:txBody>
      </p:sp>
      <p:sp>
        <p:nvSpPr>
          <p:cNvPr id="7" name="TextBox 6"/>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48</a:t>
            </a:r>
            <a:endParaRPr lang="en-US" dirty="0">
              <a:solidFill>
                <a:schemeClr val="bg1">
                  <a:lumMod val="50000"/>
                </a:schemeClr>
              </a:solidFill>
            </a:endParaRPr>
          </a:p>
        </p:txBody>
      </p:sp>
      <p:sp>
        <p:nvSpPr>
          <p:cNvPr id="8" name="TextBox 7"/>
          <p:cNvSpPr txBox="1"/>
          <p:nvPr/>
        </p:nvSpPr>
        <p:spPr>
          <a:xfrm>
            <a:off x="1447800" y="1748135"/>
            <a:ext cx="6172200" cy="830997"/>
          </a:xfrm>
          <a:prstGeom prst="rect">
            <a:avLst/>
          </a:prstGeom>
          <a:noFill/>
        </p:spPr>
        <p:txBody>
          <a:bodyPr wrap="square" rtlCol="0">
            <a:spAutoFit/>
          </a:bodyPr>
          <a:lstStyle/>
          <a:p>
            <a:r>
              <a:rPr lang="en-US" sz="2400" dirty="0" smtClean="0"/>
              <a:t>Send an </a:t>
            </a:r>
            <a:r>
              <a:rPr lang="en-US" sz="2400" dirty="0" err="1" smtClean="0">
                <a:latin typeface="Courier New" panose="02070309020205020404" pitchFamily="49" charset="0"/>
                <a:cs typeface="Courier New" panose="02070309020205020404" pitchFamily="49" charset="0"/>
              </a:rPr>
              <a:t>esearch</a:t>
            </a:r>
            <a:r>
              <a:rPr lang="en-US" sz="2400" dirty="0" smtClean="0"/>
              <a:t> PubMed query to an </a:t>
            </a:r>
            <a:r>
              <a:rPr lang="en-US" sz="2400" dirty="0" err="1" smtClean="0">
                <a:latin typeface="Courier New" panose="02070309020205020404" pitchFamily="49" charset="0"/>
                <a:cs typeface="Courier New" panose="02070309020205020404" pitchFamily="49" charset="0"/>
              </a:rPr>
              <a:t>elink</a:t>
            </a:r>
            <a:r>
              <a:rPr lang="en-US" sz="2400" dirty="0" smtClean="0"/>
              <a:t> search for related proteins</a:t>
            </a:r>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789" t="33319" r="16052" b="58733"/>
          <a:stretch/>
        </p:blipFill>
        <p:spPr bwMode="auto">
          <a:xfrm>
            <a:off x="1455057" y="2667000"/>
            <a:ext cx="7124698"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607953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1" y="76200"/>
            <a:ext cx="8229600" cy="523220"/>
          </a:xfrm>
          <a:prstGeom prst="rect">
            <a:avLst/>
          </a:prstGeom>
          <a:noFill/>
        </p:spPr>
        <p:txBody>
          <a:bodyPr wrap="square" rtlCol="0">
            <a:spAutoFit/>
          </a:bodyPr>
          <a:lstStyle/>
          <a:p>
            <a:pPr algn="ctr"/>
            <a:r>
              <a:rPr lang="en-US" sz="2800" dirty="0" err="1" smtClean="0"/>
              <a:t>EDirect</a:t>
            </a:r>
            <a:r>
              <a:rPr lang="en-US" sz="2800" dirty="0" smtClean="0"/>
              <a:t> example 6: genes on a chromosome</a:t>
            </a:r>
          </a:p>
        </p:txBody>
      </p:sp>
      <p:sp>
        <p:nvSpPr>
          <p:cNvPr id="7" name="TextBox 6"/>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48</a:t>
            </a:r>
            <a:endParaRPr lang="en-US" dirty="0">
              <a:solidFill>
                <a:schemeClr val="bg1">
                  <a:lumMod val="50000"/>
                </a:schemeClr>
              </a:solidFill>
            </a:endParaRPr>
          </a:p>
        </p:txBody>
      </p:sp>
      <p:sp>
        <p:nvSpPr>
          <p:cNvPr id="8" name="TextBox 7"/>
          <p:cNvSpPr txBox="1"/>
          <p:nvPr/>
        </p:nvSpPr>
        <p:spPr>
          <a:xfrm>
            <a:off x="1447800" y="1066800"/>
            <a:ext cx="6324600" cy="1569660"/>
          </a:xfrm>
          <a:prstGeom prst="rect">
            <a:avLst/>
          </a:prstGeom>
          <a:noFill/>
        </p:spPr>
        <p:txBody>
          <a:bodyPr wrap="square" rtlCol="0">
            <a:spAutoFit/>
          </a:bodyPr>
          <a:lstStyle/>
          <a:p>
            <a:r>
              <a:rPr lang="en-US" sz="2400" dirty="0" smtClean="0"/>
              <a:t>Use </a:t>
            </a:r>
            <a:r>
              <a:rPr lang="en-US" sz="2400" dirty="0" err="1" smtClean="0">
                <a:latin typeface="Courier New" panose="02070309020205020404" pitchFamily="49" charset="0"/>
                <a:cs typeface="Courier New" panose="02070309020205020404" pitchFamily="49" charset="0"/>
              </a:rPr>
              <a:t>esearch</a:t>
            </a:r>
            <a:r>
              <a:rPr lang="en-US" sz="2400" dirty="0" smtClean="0"/>
              <a:t> to find human genes on chromosome 16; use </a:t>
            </a:r>
            <a:r>
              <a:rPr lang="en-US" sz="2400" dirty="0" err="1" smtClean="0">
                <a:latin typeface="Courier New" panose="02070309020205020404" pitchFamily="49" charset="0"/>
                <a:cs typeface="Courier New" panose="02070309020205020404" pitchFamily="49" charset="0"/>
              </a:rPr>
              <a:t>xtract</a:t>
            </a:r>
            <a:r>
              <a:rPr lang="en-US" sz="2400" dirty="0" smtClean="0"/>
              <a:t> to extract start and stop positions; use </a:t>
            </a:r>
            <a:r>
              <a:rPr lang="en-US" sz="2400" dirty="0" smtClean="0">
                <a:latin typeface="Courier New" panose="02070309020205020404" pitchFamily="49" charset="0"/>
                <a:cs typeface="Courier New" panose="02070309020205020404" pitchFamily="49" charset="0"/>
              </a:rPr>
              <a:t>&gt;</a:t>
            </a:r>
            <a:r>
              <a:rPr lang="en-US" sz="2400" dirty="0" smtClean="0"/>
              <a:t> to send the output to a file (called </a:t>
            </a:r>
            <a:r>
              <a:rPr lang="en-US" sz="2400" dirty="0" smtClean="0">
                <a:latin typeface="Courier New" panose="02070309020205020404" pitchFamily="49" charset="0"/>
                <a:cs typeface="Courier New" panose="02070309020205020404" pitchFamily="49" charset="0"/>
              </a:rPr>
              <a:t>example6.out</a:t>
            </a:r>
            <a:r>
              <a:rPr lang="en-US" sz="2400" dirty="0" smtClean="0"/>
              <a:t>) </a:t>
            </a:r>
          </a:p>
        </p:txBody>
      </p:sp>
      <p:pic>
        <p:nvPicPr>
          <p:cNvPr id="2355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0877" t="36359" r="15603" b="54059"/>
          <a:stretch/>
        </p:blipFill>
        <p:spPr bwMode="auto">
          <a:xfrm>
            <a:off x="1799772" y="2671464"/>
            <a:ext cx="6458858" cy="90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0877" t="52055" r="15603" b="34907"/>
          <a:stretch/>
        </p:blipFill>
        <p:spPr bwMode="auto">
          <a:xfrm>
            <a:off x="1905000" y="4705420"/>
            <a:ext cx="6458858" cy="1238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1447800" y="3886200"/>
            <a:ext cx="6324600" cy="830997"/>
          </a:xfrm>
          <a:prstGeom prst="rect">
            <a:avLst/>
          </a:prstGeom>
          <a:noFill/>
        </p:spPr>
        <p:txBody>
          <a:bodyPr wrap="square" rtlCol="0">
            <a:spAutoFit/>
          </a:bodyPr>
          <a:lstStyle/>
          <a:p>
            <a:r>
              <a:rPr lang="en-US" sz="2400" dirty="0" smtClean="0"/>
              <a:t>Use </a:t>
            </a:r>
            <a:r>
              <a:rPr lang="en-US" sz="2400" dirty="0" smtClean="0">
                <a:latin typeface="Courier New" panose="02070309020205020404" pitchFamily="49" charset="0"/>
                <a:cs typeface="Courier New" panose="02070309020205020404" pitchFamily="49" charset="0"/>
              </a:rPr>
              <a:t>head -5 </a:t>
            </a:r>
            <a:r>
              <a:rPr lang="en-US" sz="2400" dirty="0" smtClean="0"/>
              <a:t>to view just the first five lines of the resulting file</a:t>
            </a:r>
          </a:p>
        </p:txBody>
      </p:sp>
    </p:spTree>
    <p:extLst>
      <p:ext uri="{BB962C8B-B14F-4D97-AF65-F5344CB8AC3E}">
        <p14:creationId xmlns:p14="http://schemas.microsoft.com/office/powerpoint/2010/main" val="28560058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Biological databases: two perspectives</a:t>
            </a:r>
          </a:p>
        </p:txBody>
      </p:sp>
      <p:sp>
        <p:nvSpPr>
          <p:cNvPr id="5" name="TextBox 4"/>
          <p:cNvSpPr txBox="1"/>
          <p:nvPr/>
        </p:nvSpPr>
        <p:spPr>
          <a:xfrm>
            <a:off x="14514" y="62116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20</a:t>
            </a:r>
            <a:endParaRPr lang="en-US" dirty="0">
              <a:solidFill>
                <a:schemeClr val="bg1">
                  <a:lumMod val="50000"/>
                </a:schemeClr>
              </a:solidFill>
            </a:endParaRPr>
          </a:p>
        </p:txBody>
      </p:sp>
      <p:sp>
        <p:nvSpPr>
          <p:cNvPr id="7" name="TextBox 6"/>
          <p:cNvSpPr txBox="1"/>
          <p:nvPr/>
        </p:nvSpPr>
        <p:spPr>
          <a:xfrm>
            <a:off x="1066800" y="1143000"/>
            <a:ext cx="7932552" cy="4893647"/>
          </a:xfrm>
          <a:prstGeom prst="rect">
            <a:avLst/>
          </a:prstGeom>
          <a:noFill/>
        </p:spPr>
        <p:txBody>
          <a:bodyPr wrap="square" rtlCol="0">
            <a:spAutoFit/>
          </a:bodyPr>
          <a:lstStyle/>
          <a:p>
            <a:pPr marL="457200" indent="-457200">
              <a:buAutoNum type="arabicPeriod"/>
            </a:pPr>
            <a:r>
              <a:rPr lang="en-US" sz="2400" dirty="0" smtClean="0"/>
              <a:t>We might want to study one gene, protein, DNA molecule, or other type of object in a database. For example, for human beta globin there is a gene (</a:t>
            </a:r>
            <a:r>
              <a:rPr lang="en-US" sz="2400" i="1" dirty="0" smtClean="0"/>
              <a:t>HBB</a:t>
            </a:r>
            <a:r>
              <a:rPr lang="en-US" sz="2400" dirty="0" smtClean="0"/>
              <a:t>), a protein sequence, a protein structure, and entries for various kinds of variation.</a:t>
            </a:r>
          </a:p>
          <a:p>
            <a:pPr marL="457200" indent="-457200">
              <a:buAutoNum type="arabicPeriod"/>
            </a:pPr>
            <a:endParaRPr lang="en-US" sz="2400" dirty="0"/>
          </a:p>
          <a:p>
            <a:pPr marL="457200" indent="-457200">
              <a:buAutoNum type="arabicPeriod"/>
            </a:pPr>
            <a:r>
              <a:rPr lang="en-US" sz="2400" dirty="0" smtClean="0"/>
              <a:t>We can think about large groups, such as all the globin genes in the human genome, or all the known </a:t>
            </a:r>
            <a:r>
              <a:rPr lang="en-US" sz="2400" i="1" dirty="0" smtClean="0"/>
              <a:t>HBB</a:t>
            </a:r>
            <a:r>
              <a:rPr lang="en-US" sz="2400" dirty="0" smtClean="0"/>
              <a:t> variants. Or we might want to study a set of 100 genes previously implicated in a disease (e.g. autism) to assess their variation in patient samples.</a:t>
            </a:r>
          </a:p>
          <a:p>
            <a:pPr marL="457200" indent="-457200">
              <a:buAutoNum type="arabicPeriod"/>
            </a:pPr>
            <a:endParaRPr lang="en-US" sz="2400" dirty="0"/>
          </a:p>
          <a:p>
            <a:r>
              <a:rPr lang="en-US" sz="2400" dirty="0" smtClean="0"/>
              <a:t>These are different ways of thinking about searching databases.</a:t>
            </a:r>
          </a:p>
        </p:txBody>
      </p:sp>
    </p:spTree>
    <p:extLst>
      <p:ext uri="{BB962C8B-B14F-4D97-AF65-F5344CB8AC3E}">
        <p14:creationId xmlns:p14="http://schemas.microsoft.com/office/powerpoint/2010/main" val="79024771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1" y="76200"/>
            <a:ext cx="8229600" cy="523220"/>
          </a:xfrm>
          <a:prstGeom prst="rect">
            <a:avLst/>
          </a:prstGeom>
          <a:noFill/>
        </p:spPr>
        <p:txBody>
          <a:bodyPr wrap="square" rtlCol="0">
            <a:spAutoFit/>
          </a:bodyPr>
          <a:lstStyle/>
          <a:p>
            <a:pPr algn="ctr"/>
            <a:r>
              <a:rPr lang="en-US" sz="2800" dirty="0" err="1" smtClean="0"/>
              <a:t>EDirect</a:t>
            </a:r>
            <a:r>
              <a:rPr lang="en-US" sz="2800" dirty="0" smtClean="0"/>
              <a:t> example 7: taxonomic names</a:t>
            </a:r>
          </a:p>
        </p:txBody>
      </p:sp>
      <p:sp>
        <p:nvSpPr>
          <p:cNvPr id="7" name="TextBox 6"/>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48</a:t>
            </a:r>
            <a:endParaRPr lang="en-US" dirty="0">
              <a:solidFill>
                <a:schemeClr val="bg1">
                  <a:lumMod val="50000"/>
                </a:schemeClr>
              </a:solidFill>
            </a:endParaRPr>
          </a:p>
        </p:txBody>
      </p:sp>
      <p:sp>
        <p:nvSpPr>
          <p:cNvPr id="8" name="TextBox 7"/>
          <p:cNvSpPr txBox="1"/>
          <p:nvPr/>
        </p:nvSpPr>
        <p:spPr>
          <a:xfrm>
            <a:off x="1447800" y="1066800"/>
            <a:ext cx="7239000" cy="461665"/>
          </a:xfrm>
          <a:prstGeom prst="rect">
            <a:avLst/>
          </a:prstGeom>
          <a:noFill/>
        </p:spPr>
        <p:txBody>
          <a:bodyPr wrap="square" rtlCol="0">
            <a:spAutoFit/>
          </a:bodyPr>
          <a:lstStyle/>
          <a:p>
            <a:r>
              <a:rPr lang="en-US" sz="2400" dirty="0" smtClean="0"/>
              <a:t>Make a text file of organisms of interest (genus, species)</a:t>
            </a:r>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067" t="23232" r="15692" b="57816"/>
          <a:stretch/>
        </p:blipFill>
        <p:spPr bwMode="auto">
          <a:xfrm>
            <a:off x="1756229" y="1528465"/>
            <a:ext cx="6545943" cy="1799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0636" t="47822" r="15964" b="30016"/>
          <a:stretch/>
        </p:blipFill>
        <p:spPr bwMode="auto">
          <a:xfrm>
            <a:off x="1807029" y="4296228"/>
            <a:ext cx="6444343" cy="2104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447800" y="3352800"/>
            <a:ext cx="7239000" cy="830997"/>
          </a:xfrm>
          <a:prstGeom prst="rect">
            <a:avLst/>
          </a:prstGeom>
          <a:noFill/>
        </p:spPr>
        <p:txBody>
          <a:bodyPr wrap="square" rtlCol="0">
            <a:spAutoFit/>
          </a:bodyPr>
          <a:lstStyle/>
          <a:p>
            <a:r>
              <a:rPr lang="en-US" sz="2400" dirty="0" smtClean="0"/>
              <a:t>Write a shell script (courtesy of NCBI; available at bioinfbook.org/chapter2)</a:t>
            </a:r>
          </a:p>
        </p:txBody>
      </p:sp>
    </p:spTree>
    <p:extLst>
      <p:ext uri="{BB962C8B-B14F-4D97-AF65-F5344CB8AC3E}">
        <p14:creationId xmlns:p14="http://schemas.microsoft.com/office/powerpoint/2010/main" val="284607953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1" y="76200"/>
            <a:ext cx="8229600" cy="523220"/>
          </a:xfrm>
          <a:prstGeom prst="rect">
            <a:avLst/>
          </a:prstGeom>
          <a:noFill/>
        </p:spPr>
        <p:txBody>
          <a:bodyPr wrap="square" rtlCol="0">
            <a:spAutoFit/>
          </a:bodyPr>
          <a:lstStyle/>
          <a:p>
            <a:pPr algn="ctr"/>
            <a:r>
              <a:rPr lang="en-US" sz="2800" dirty="0" err="1" smtClean="0"/>
              <a:t>EDirect</a:t>
            </a:r>
            <a:r>
              <a:rPr lang="en-US" sz="2800" dirty="0" smtClean="0"/>
              <a:t> example 7: taxonomic names</a:t>
            </a:r>
          </a:p>
        </p:txBody>
      </p:sp>
      <p:sp>
        <p:nvSpPr>
          <p:cNvPr id="7" name="TextBox 6"/>
          <p:cNvSpPr txBox="1"/>
          <p:nvPr/>
        </p:nvSpPr>
        <p:spPr>
          <a:xfrm>
            <a:off x="14514" y="6172200"/>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48</a:t>
            </a:r>
            <a:endParaRPr lang="en-US" dirty="0">
              <a:solidFill>
                <a:schemeClr val="bg1">
                  <a:lumMod val="50000"/>
                </a:schemeClr>
              </a:solidFill>
            </a:endParaRPr>
          </a:p>
        </p:txBody>
      </p:sp>
      <p:sp>
        <p:nvSpPr>
          <p:cNvPr id="8" name="TextBox 7"/>
          <p:cNvSpPr txBox="1"/>
          <p:nvPr/>
        </p:nvSpPr>
        <p:spPr>
          <a:xfrm>
            <a:off x="1447800" y="1066800"/>
            <a:ext cx="7239000" cy="461665"/>
          </a:xfrm>
          <a:prstGeom prst="rect">
            <a:avLst/>
          </a:prstGeom>
          <a:noFill/>
        </p:spPr>
        <p:txBody>
          <a:bodyPr wrap="square" rtlCol="0">
            <a:spAutoFit/>
          </a:bodyPr>
          <a:lstStyle/>
          <a:p>
            <a:r>
              <a:rPr lang="en-US" sz="2400" dirty="0" smtClean="0"/>
              <a:t>Set permissions to allow us to execute the shell script</a:t>
            </a:r>
          </a:p>
        </p:txBody>
      </p:sp>
      <p:sp>
        <p:nvSpPr>
          <p:cNvPr id="11" name="TextBox 10"/>
          <p:cNvSpPr txBox="1"/>
          <p:nvPr/>
        </p:nvSpPr>
        <p:spPr>
          <a:xfrm>
            <a:off x="1447800" y="3352800"/>
            <a:ext cx="7239000" cy="461665"/>
          </a:xfrm>
          <a:prstGeom prst="rect">
            <a:avLst/>
          </a:prstGeom>
          <a:noFill/>
        </p:spPr>
        <p:txBody>
          <a:bodyPr wrap="square" rtlCol="0">
            <a:spAutoFit/>
          </a:bodyPr>
          <a:lstStyle/>
          <a:p>
            <a:r>
              <a:rPr lang="en-US" sz="2400" dirty="0" smtClean="0"/>
              <a:t>View the output (taxonomic groups)</a:t>
            </a:r>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93" t="35306" r="31446" b="53269"/>
          <a:stretch/>
        </p:blipFill>
        <p:spPr bwMode="auto">
          <a:xfrm>
            <a:off x="1785258" y="1556657"/>
            <a:ext cx="6487886" cy="1084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93" t="54411" r="31446" b="26484"/>
          <a:stretch/>
        </p:blipFill>
        <p:spPr bwMode="auto">
          <a:xfrm>
            <a:off x="1823357" y="3814465"/>
            <a:ext cx="6487886" cy="181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70802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3918858"/>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20328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Genome Browsers</a:t>
            </a:r>
          </a:p>
        </p:txBody>
      </p:sp>
      <p:sp>
        <p:nvSpPr>
          <p:cNvPr id="5" name="TextBox 4"/>
          <p:cNvSpPr txBox="1"/>
          <p:nvPr/>
        </p:nvSpPr>
        <p:spPr>
          <a:xfrm>
            <a:off x="14514" y="6135469"/>
            <a:ext cx="1029449"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49</a:t>
            </a:r>
            <a:endParaRPr lang="en-US" dirty="0">
              <a:solidFill>
                <a:schemeClr val="bg1">
                  <a:lumMod val="50000"/>
                </a:schemeClr>
              </a:solidFill>
            </a:endParaRPr>
          </a:p>
        </p:txBody>
      </p:sp>
      <p:sp>
        <p:nvSpPr>
          <p:cNvPr id="4" name="TextBox 3"/>
          <p:cNvSpPr txBox="1"/>
          <p:nvPr/>
        </p:nvSpPr>
        <p:spPr>
          <a:xfrm>
            <a:off x="1295401" y="1066800"/>
            <a:ext cx="7467600" cy="4832093"/>
          </a:xfrm>
          <a:prstGeom prst="rect">
            <a:avLst/>
          </a:prstGeom>
          <a:noFill/>
        </p:spPr>
        <p:txBody>
          <a:bodyPr wrap="square" rtlCol="0">
            <a:spAutoFit/>
          </a:bodyPr>
          <a:lstStyle/>
          <a:p>
            <a:pPr marL="457200" indent="-457200">
              <a:buFont typeface="Arial"/>
              <a:buChar char="•"/>
            </a:pPr>
            <a:r>
              <a:rPr lang="en-US" sz="2800" dirty="0" smtClean="0"/>
              <a:t>Versatile tools to visualize chromosomal positions (typically on x-axis) with annotation tracks (typically on y-axis).</a:t>
            </a:r>
          </a:p>
          <a:p>
            <a:pPr marL="457200" indent="-457200">
              <a:buFont typeface="Arial"/>
              <a:buChar char="•"/>
            </a:pPr>
            <a:r>
              <a:rPr lang="en-US" sz="2800" dirty="0" smtClean="0"/>
              <a:t>Useful to explore data related to some chromosomal feature of interest such as a gene.</a:t>
            </a:r>
          </a:p>
          <a:p>
            <a:pPr marL="457200" indent="-457200">
              <a:buFont typeface="Arial"/>
              <a:buChar char="•"/>
            </a:pPr>
            <a:r>
              <a:rPr lang="en-US" sz="2800" dirty="0" smtClean="0"/>
              <a:t>Prominent browsers are at </a:t>
            </a:r>
            <a:r>
              <a:rPr lang="en-US" sz="2800" dirty="0" err="1" smtClean="0"/>
              <a:t>Ensembl</a:t>
            </a:r>
            <a:r>
              <a:rPr lang="en-US" sz="2800" dirty="0" smtClean="0"/>
              <a:t>, UCSC, and NCBI.</a:t>
            </a:r>
          </a:p>
          <a:p>
            <a:pPr marL="457200" indent="-457200">
              <a:buFont typeface="Arial"/>
              <a:buChar char="•"/>
            </a:pPr>
            <a:r>
              <a:rPr lang="en-US" sz="2800" dirty="0" smtClean="0"/>
              <a:t>Many hundreds of specialized genome browsers are available, some for particular organisms or molecule types.</a:t>
            </a:r>
          </a:p>
        </p:txBody>
      </p:sp>
    </p:spTree>
    <p:extLst>
      <p:ext uri="{BB962C8B-B14F-4D97-AF65-F5344CB8AC3E}">
        <p14:creationId xmlns:p14="http://schemas.microsoft.com/office/powerpoint/2010/main" val="303190440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Genome Browsers: UCSC</a:t>
            </a:r>
          </a:p>
        </p:txBody>
      </p:sp>
      <p:sp>
        <p:nvSpPr>
          <p:cNvPr id="5" name="TextBox 4"/>
          <p:cNvSpPr txBox="1"/>
          <p:nvPr/>
        </p:nvSpPr>
        <p:spPr>
          <a:xfrm>
            <a:off x="14514" y="5934670"/>
            <a:ext cx="1028196"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2.12</a:t>
            </a:r>
          </a:p>
          <a:p>
            <a:r>
              <a:rPr lang="en-US" dirty="0" smtClean="0">
                <a:solidFill>
                  <a:schemeClr val="bg1">
                    <a:lumMod val="50000"/>
                  </a:schemeClr>
                </a:solidFill>
              </a:rPr>
              <a:t>Page 51</a:t>
            </a:r>
            <a:endParaRPr lang="en-US" dirty="0">
              <a:solidFill>
                <a:schemeClr val="bg1">
                  <a:lumMod val="50000"/>
                </a:schemeClr>
              </a:solidFill>
            </a:endParaRPr>
          </a:p>
        </p:txBody>
      </p:sp>
      <p:sp>
        <p:nvSpPr>
          <p:cNvPr id="6" name="TextBox 5"/>
          <p:cNvSpPr txBox="1"/>
          <p:nvPr/>
        </p:nvSpPr>
        <p:spPr>
          <a:xfrm>
            <a:off x="1295400" y="1466672"/>
            <a:ext cx="7315200" cy="1200328"/>
          </a:xfrm>
          <a:prstGeom prst="rect">
            <a:avLst/>
          </a:prstGeom>
          <a:noFill/>
        </p:spPr>
        <p:txBody>
          <a:bodyPr wrap="square" rtlCol="0">
            <a:spAutoFit/>
          </a:bodyPr>
          <a:lstStyle/>
          <a:p>
            <a:r>
              <a:rPr lang="en-US" sz="2400" dirty="0" smtClean="0"/>
              <a:t>Choose the group (e.g. mammal), genome (e.g. human), assembly (e.g. GRCh37 or GRCh38), position and/or search term (e.g. </a:t>
            </a:r>
            <a:r>
              <a:rPr lang="en-US" sz="2400" dirty="0" err="1" smtClean="0"/>
              <a:t>hbb</a:t>
            </a:r>
            <a:r>
              <a:rPr lang="en-US" sz="2400" dirty="0" smtClean="0"/>
              <a:t>). </a:t>
            </a:r>
          </a:p>
        </p:txBody>
      </p:sp>
      <p:pic>
        <p:nvPicPr>
          <p:cNvPr id="7" name="Picture 6" descr="Screen Shot 2016-02-27 at 2.46.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8600"/>
            <a:ext cx="9144000" cy="1308374"/>
          </a:xfrm>
          <a:prstGeom prst="rect">
            <a:avLst/>
          </a:prstGeom>
        </p:spPr>
      </p:pic>
      <p:sp>
        <p:nvSpPr>
          <p:cNvPr id="8" name="TextBox 7"/>
          <p:cNvSpPr txBox="1"/>
          <p:nvPr/>
        </p:nvSpPr>
        <p:spPr>
          <a:xfrm>
            <a:off x="1219200" y="4495800"/>
            <a:ext cx="7315200" cy="1569660"/>
          </a:xfrm>
          <a:prstGeom prst="rect">
            <a:avLst/>
          </a:prstGeom>
          <a:noFill/>
          <a:ln>
            <a:solidFill>
              <a:srgbClr val="000000"/>
            </a:solidFill>
          </a:ln>
        </p:spPr>
        <p:txBody>
          <a:bodyPr wrap="square" rtlCol="0">
            <a:spAutoFit/>
          </a:bodyPr>
          <a:lstStyle/>
          <a:p>
            <a:r>
              <a:rPr lang="en-US" sz="2400" dirty="0" smtClean="0"/>
              <a:t>A genome build or assembly (e.g. GRCh37 or GRCh38) refers to a fixed, agreed-upon version of a reference genome. Assemblies are typically updated every few years (see Chapter 15 for more information).</a:t>
            </a:r>
          </a:p>
        </p:txBody>
      </p:sp>
    </p:spTree>
    <p:extLst>
      <p:ext uri="{BB962C8B-B14F-4D97-AF65-F5344CB8AC3E}">
        <p14:creationId xmlns:p14="http://schemas.microsoft.com/office/powerpoint/2010/main" val="284942028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514" y="5934670"/>
            <a:ext cx="1028196"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2.12</a:t>
            </a:r>
          </a:p>
          <a:p>
            <a:r>
              <a:rPr lang="en-US" dirty="0" smtClean="0">
                <a:solidFill>
                  <a:schemeClr val="bg1">
                    <a:lumMod val="50000"/>
                  </a:schemeClr>
                </a:solidFill>
              </a:rPr>
              <a:t>Page 51</a:t>
            </a:r>
            <a:endParaRPr lang="en-US" dirty="0">
              <a:solidFill>
                <a:schemeClr val="bg1">
                  <a:lumMod val="50000"/>
                </a:schemeClr>
              </a:solidFill>
            </a:endParaRPr>
          </a:p>
        </p:txBody>
      </p:sp>
      <p:sp>
        <p:nvSpPr>
          <p:cNvPr id="7" name="TextBox 6"/>
          <p:cNvSpPr txBox="1"/>
          <p:nvPr/>
        </p:nvSpPr>
        <p:spPr>
          <a:xfrm>
            <a:off x="1043963" y="76200"/>
            <a:ext cx="7947637" cy="523220"/>
          </a:xfrm>
          <a:prstGeom prst="rect">
            <a:avLst/>
          </a:prstGeom>
          <a:noFill/>
        </p:spPr>
        <p:txBody>
          <a:bodyPr wrap="square" rtlCol="0">
            <a:spAutoFit/>
          </a:bodyPr>
          <a:lstStyle/>
          <a:p>
            <a:pPr algn="ctr"/>
            <a:r>
              <a:rPr lang="en-US" sz="2800" dirty="0" smtClean="0"/>
              <a:t>Genome Browsers: UCSC</a:t>
            </a:r>
          </a:p>
        </p:txBody>
      </p:sp>
      <p:pic>
        <p:nvPicPr>
          <p:cNvPr id="4" name="Picture 3" descr="Screen Shot 2016-02-27 at 2.46.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2565318"/>
          </a:xfrm>
          <a:prstGeom prst="rect">
            <a:avLst/>
          </a:prstGeom>
        </p:spPr>
      </p:pic>
      <p:sp>
        <p:nvSpPr>
          <p:cNvPr id="9" name="TextBox 8"/>
          <p:cNvSpPr txBox="1"/>
          <p:nvPr/>
        </p:nvSpPr>
        <p:spPr>
          <a:xfrm>
            <a:off x="1524000" y="4876800"/>
            <a:ext cx="7315200" cy="1200328"/>
          </a:xfrm>
          <a:prstGeom prst="rect">
            <a:avLst/>
          </a:prstGeom>
          <a:noFill/>
          <a:ln>
            <a:solidFill>
              <a:srgbClr val="000000"/>
            </a:solidFill>
          </a:ln>
        </p:spPr>
        <p:txBody>
          <a:bodyPr wrap="square" rtlCol="0">
            <a:spAutoFit/>
          </a:bodyPr>
          <a:lstStyle/>
          <a:p>
            <a:r>
              <a:rPr lang="en-US" sz="2400" dirty="0" smtClean="0"/>
              <a:t>When you enter a query such as “</a:t>
            </a:r>
            <a:r>
              <a:rPr lang="en-US" sz="2400" dirty="0" err="1" smtClean="0"/>
              <a:t>hbb</a:t>
            </a:r>
            <a:r>
              <a:rPr lang="en-US" sz="2400" dirty="0" smtClean="0"/>
              <a:t>” you may have to specify which entry you want, such as the </a:t>
            </a:r>
            <a:r>
              <a:rPr lang="en-US" sz="2400" dirty="0" err="1" smtClean="0"/>
              <a:t>RefSeq</a:t>
            </a:r>
            <a:r>
              <a:rPr lang="en-US" sz="2400" dirty="0" smtClean="0"/>
              <a:t> version having accession NM_000518.</a:t>
            </a:r>
          </a:p>
        </p:txBody>
      </p:sp>
    </p:spTree>
    <p:extLst>
      <p:ext uri="{BB962C8B-B14F-4D97-AF65-F5344CB8AC3E}">
        <p14:creationId xmlns:p14="http://schemas.microsoft.com/office/powerpoint/2010/main" val="223430969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514" y="5934670"/>
            <a:ext cx="1028196"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2.12</a:t>
            </a:r>
          </a:p>
          <a:p>
            <a:r>
              <a:rPr lang="en-US" dirty="0" smtClean="0">
                <a:solidFill>
                  <a:schemeClr val="bg1">
                    <a:lumMod val="50000"/>
                  </a:schemeClr>
                </a:solidFill>
              </a:rPr>
              <a:t>Page 51</a:t>
            </a:r>
            <a:endParaRPr lang="en-US" dirty="0">
              <a:solidFill>
                <a:schemeClr val="bg1">
                  <a:lumMod val="50000"/>
                </a:schemeClr>
              </a:solidFill>
            </a:endParaRPr>
          </a:p>
        </p:txBody>
      </p:sp>
      <p:sp>
        <p:nvSpPr>
          <p:cNvPr id="7" name="TextBox 6"/>
          <p:cNvSpPr txBox="1"/>
          <p:nvPr/>
        </p:nvSpPr>
        <p:spPr>
          <a:xfrm>
            <a:off x="1043963" y="76200"/>
            <a:ext cx="7947637" cy="523220"/>
          </a:xfrm>
          <a:prstGeom prst="rect">
            <a:avLst/>
          </a:prstGeom>
          <a:noFill/>
        </p:spPr>
        <p:txBody>
          <a:bodyPr wrap="square" rtlCol="0">
            <a:spAutoFit/>
          </a:bodyPr>
          <a:lstStyle/>
          <a:p>
            <a:pPr algn="ctr"/>
            <a:r>
              <a:rPr lang="en-US" sz="2800" dirty="0" smtClean="0"/>
              <a:t>Genome Browsers: UCSC</a:t>
            </a:r>
          </a:p>
        </p:txBody>
      </p:sp>
      <p:pic>
        <p:nvPicPr>
          <p:cNvPr id="2" name="Picture 1" descr="Screen Shot 2016-02-27 at 2.4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4982308"/>
          </a:xfrm>
          <a:prstGeom prst="rect">
            <a:avLst/>
          </a:prstGeom>
        </p:spPr>
      </p:pic>
      <p:sp>
        <p:nvSpPr>
          <p:cNvPr id="5" name="TextBox 4"/>
          <p:cNvSpPr txBox="1"/>
          <p:nvPr/>
        </p:nvSpPr>
        <p:spPr>
          <a:xfrm>
            <a:off x="1447800" y="5562600"/>
            <a:ext cx="7315200" cy="1200328"/>
          </a:xfrm>
          <a:prstGeom prst="rect">
            <a:avLst/>
          </a:prstGeom>
          <a:noFill/>
          <a:ln>
            <a:solidFill>
              <a:srgbClr val="000000"/>
            </a:solidFill>
          </a:ln>
        </p:spPr>
        <p:txBody>
          <a:bodyPr wrap="square" rtlCol="0">
            <a:spAutoFit/>
          </a:bodyPr>
          <a:lstStyle/>
          <a:p>
            <a:r>
              <a:rPr lang="en-US" sz="2400" dirty="0" smtClean="0"/>
              <a:t>Explore the browser! Begin with a favorite gene or region. Zoom in to base pair level, then out to full chromosome level. Explore the many tracks you can add.</a:t>
            </a:r>
          </a:p>
        </p:txBody>
      </p:sp>
    </p:spTree>
    <p:extLst>
      <p:ext uri="{BB962C8B-B14F-4D97-AF65-F5344CB8AC3E}">
        <p14:creationId xmlns:p14="http://schemas.microsoft.com/office/powerpoint/2010/main" val="170818176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err="1" smtClean="0"/>
              <a:t>Ensembl</a:t>
            </a:r>
            <a:r>
              <a:rPr lang="en-US" sz="2800" dirty="0" smtClean="0"/>
              <a:t> stable identifiers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 2.9</a:t>
            </a:r>
          </a:p>
          <a:p>
            <a:r>
              <a:rPr lang="en-US" dirty="0" smtClean="0">
                <a:solidFill>
                  <a:schemeClr val="bg1">
                    <a:lumMod val="50000"/>
                  </a:schemeClr>
                </a:solidFill>
              </a:rPr>
              <a:t>Page 52</a:t>
            </a:r>
            <a:endParaRPr lang="en-US" dirty="0">
              <a:solidFill>
                <a:schemeClr val="bg1">
                  <a:lumMod val="50000"/>
                </a:schemeClr>
              </a:solidFill>
            </a:endParaRPr>
          </a:p>
        </p:txBody>
      </p:sp>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308" t="41725" r="15932" b="35960"/>
          <a:stretch/>
        </p:blipFill>
        <p:spPr bwMode="auto">
          <a:xfrm>
            <a:off x="1295399" y="1981200"/>
            <a:ext cx="7698809"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31922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4267200"/>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76003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Accessing sequence data for individual genes</a:t>
            </a:r>
          </a:p>
        </p:txBody>
      </p:sp>
      <p:sp>
        <p:nvSpPr>
          <p:cNvPr id="5" name="TextBox 4"/>
          <p:cNvSpPr txBox="1"/>
          <p:nvPr/>
        </p:nvSpPr>
        <p:spPr>
          <a:xfrm>
            <a:off x="14514" y="62116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a:t>
            </a:r>
            <a:r>
              <a:rPr lang="en-US" dirty="0">
                <a:solidFill>
                  <a:schemeClr val="bg1">
                    <a:lumMod val="50000"/>
                  </a:schemeClr>
                </a:solidFill>
              </a:rPr>
              <a:t>5</a:t>
            </a:r>
            <a:r>
              <a:rPr lang="en-US" dirty="0" smtClean="0">
                <a:solidFill>
                  <a:schemeClr val="bg1">
                    <a:lumMod val="50000"/>
                  </a:schemeClr>
                </a:solidFill>
              </a:rPr>
              <a:t>2</a:t>
            </a:r>
            <a:endParaRPr lang="en-US" dirty="0">
              <a:solidFill>
                <a:schemeClr val="bg1">
                  <a:lumMod val="50000"/>
                </a:schemeClr>
              </a:solidFill>
            </a:endParaRPr>
          </a:p>
        </p:txBody>
      </p:sp>
      <p:sp>
        <p:nvSpPr>
          <p:cNvPr id="10" name="TextBox 9"/>
          <p:cNvSpPr txBox="1"/>
          <p:nvPr/>
        </p:nvSpPr>
        <p:spPr>
          <a:xfrm>
            <a:off x="1752600" y="1066800"/>
            <a:ext cx="6629400" cy="5262979"/>
          </a:xfrm>
          <a:prstGeom prst="rect">
            <a:avLst/>
          </a:prstGeom>
          <a:noFill/>
        </p:spPr>
        <p:txBody>
          <a:bodyPr wrap="square" rtlCol="0">
            <a:spAutoFit/>
          </a:bodyPr>
          <a:lstStyle/>
          <a:p>
            <a:r>
              <a:rPr lang="en-US" sz="2400" dirty="0" smtClean="0"/>
              <a:t>When you search for information about a particular gene, make sure you know the official gene symbol (e.g. visit http://</a:t>
            </a:r>
            <a:r>
              <a:rPr lang="en-US" sz="2400" dirty="0" err="1" smtClean="0"/>
              <a:t>www.genenames.org</a:t>
            </a:r>
            <a:r>
              <a:rPr lang="en-US" sz="2400" dirty="0" smtClean="0"/>
              <a:t>) and choose the appropriate species.</a:t>
            </a:r>
          </a:p>
          <a:p>
            <a:endParaRPr lang="en-US" sz="2400" dirty="0"/>
          </a:p>
          <a:p>
            <a:r>
              <a:rPr lang="en-US" sz="2400" dirty="0" smtClean="0"/>
              <a:t>Some searches are particularly challenging. For example, there are thousands of histones. Use Boolean operators to limit the search results.</a:t>
            </a:r>
          </a:p>
          <a:p>
            <a:endParaRPr lang="en-US" sz="2400" dirty="0"/>
          </a:p>
          <a:p>
            <a:r>
              <a:rPr lang="en-US" sz="2400" dirty="0" smtClean="0"/>
              <a:t>Searching for HIV-1 proteins, note that there are vast numbers of protein and DN A results (approaching 1 million entries!) but there is only one </a:t>
            </a:r>
            <a:r>
              <a:rPr lang="en-US" sz="2400" dirty="0" err="1" smtClean="0"/>
              <a:t>RefSeq</a:t>
            </a:r>
            <a:r>
              <a:rPr lang="en-US" sz="2400" dirty="0" smtClean="0"/>
              <a:t> accession. This highlights the usefulness of the </a:t>
            </a:r>
            <a:r>
              <a:rPr lang="en-US" sz="2400" dirty="0" err="1" smtClean="0"/>
              <a:t>RefSeq</a:t>
            </a:r>
            <a:r>
              <a:rPr lang="en-US" sz="2400" dirty="0" smtClean="0"/>
              <a:t> project. </a:t>
            </a:r>
          </a:p>
        </p:txBody>
      </p:sp>
      <p:sp>
        <p:nvSpPr>
          <p:cNvPr id="6" name="Line 3"/>
          <p:cNvSpPr>
            <a:spLocks noChangeShapeType="1"/>
          </p:cNvSpPr>
          <p:nvPr/>
        </p:nvSpPr>
        <p:spPr bwMode="auto">
          <a:xfrm>
            <a:off x="1143000" y="762000"/>
            <a:ext cx="7772400"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8495698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1705428"/>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58925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4662714"/>
            <a:ext cx="7772400" cy="7003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76003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2-3</a:t>
            </a:r>
          </a:p>
          <a:p>
            <a:r>
              <a:rPr lang="en-US" dirty="0" smtClean="0">
                <a:solidFill>
                  <a:schemeClr val="bg1">
                    <a:lumMod val="50000"/>
                  </a:schemeClr>
                </a:solidFill>
              </a:rPr>
              <a:t>Page 22</a:t>
            </a:r>
            <a:endParaRPr lang="en-US" dirty="0">
              <a:solidFill>
                <a:schemeClr val="bg1">
                  <a:lumMod val="50000"/>
                </a:schemeClr>
              </a:solidFill>
            </a:endParaRPr>
          </a:p>
        </p:txBody>
      </p:sp>
      <p:sp>
        <p:nvSpPr>
          <p:cNvPr id="10" name="TextBox 9"/>
          <p:cNvSpPr txBox="1"/>
          <p:nvPr/>
        </p:nvSpPr>
        <p:spPr>
          <a:xfrm>
            <a:off x="1447800" y="1752600"/>
            <a:ext cx="6934200" cy="4154983"/>
          </a:xfrm>
          <a:prstGeom prst="rect">
            <a:avLst/>
          </a:prstGeom>
          <a:noFill/>
        </p:spPr>
        <p:txBody>
          <a:bodyPr wrap="square" rtlCol="0">
            <a:spAutoFit/>
          </a:bodyPr>
          <a:lstStyle/>
          <a:p>
            <a:r>
              <a:rPr lang="en-US" sz="2400" dirty="0" smtClean="0"/>
              <a:t>To search a set of genes try </a:t>
            </a:r>
            <a:r>
              <a:rPr lang="en-US" sz="2400" dirty="0" err="1" smtClean="0"/>
              <a:t>BioMart</a:t>
            </a:r>
            <a:r>
              <a:rPr lang="en-US" sz="2400" dirty="0" smtClean="0"/>
              <a:t> at </a:t>
            </a:r>
            <a:r>
              <a:rPr lang="en-US" sz="2400" dirty="0" err="1" smtClean="0"/>
              <a:t>Ensembl</a:t>
            </a:r>
            <a:r>
              <a:rPr lang="en-US" sz="2400" dirty="0" smtClean="0"/>
              <a:t> (http://</a:t>
            </a:r>
            <a:r>
              <a:rPr lang="en-US" sz="2400" dirty="0" err="1" smtClean="0"/>
              <a:t>www.ensembl.org</a:t>
            </a:r>
            <a:r>
              <a:rPr lang="en-US" sz="2400" dirty="0" smtClean="0"/>
              <a:t>). We will explore this further in Chapter 8.</a:t>
            </a:r>
          </a:p>
          <a:p>
            <a:endParaRPr lang="en-US" sz="2400" dirty="0"/>
          </a:p>
          <a:p>
            <a:r>
              <a:rPr lang="en-US" sz="2400" dirty="0" smtClean="0"/>
              <a:t>You can also use the UCSC Table Browser. This is complementary to the UCSC Genome Browser. Its output is tabular rather than graphical. Instead of guessing how many elements are in a particular region, you can get a tabular output describing the number of elements, and the chromosome, start, and stop positions.</a:t>
            </a:r>
          </a:p>
        </p:txBody>
      </p:sp>
      <p:sp>
        <p:nvSpPr>
          <p:cNvPr id="6" name="TextBox 5"/>
          <p:cNvSpPr txBox="1"/>
          <p:nvPr/>
        </p:nvSpPr>
        <p:spPr>
          <a:xfrm>
            <a:off x="1219200" y="228600"/>
            <a:ext cx="7543800" cy="954107"/>
          </a:xfrm>
          <a:prstGeom prst="rect">
            <a:avLst/>
          </a:prstGeom>
          <a:noFill/>
        </p:spPr>
        <p:txBody>
          <a:bodyPr wrap="square" rtlCol="0">
            <a:spAutoFit/>
          </a:bodyPr>
          <a:lstStyle/>
          <a:p>
            <a:pPr algn="ctr"/>
            <a:r>
              <a:rPr lang="en-US" sz="2800" dirty="0" smtClean="0"/>
              <a:t>How to access sets of data: </a:t>
            </a:r>
          </a:p>
          <a:p>
            <a:pPr algn="ctr"/>
            <a:r>
              <a:rPr lang="en-US" sz="2800" dirty="0" smtClean="0"/>
              <a:t>large-scale queries of regions and features</a:t>
            </a:r>
          </a:p>
        </p:txBody>
      </p:sp>
    </p:spTree>
    <p:extLst>
      <p:ext uri="{BB962C8B-B14F-4D97-AF65-F5344CB8AC3E}">
        <p14:creationId xmlns:p14="http://schemas.microsoft.com/office/powerpoint/2010/main" val="74565727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2" y="76200"/>
            <a:ext cx="8100037" cy="492443"/>
          </a:xfrm>
          <a:prstGeom prst="rect">
            <a:avLst/>
          </a:prstGeom>
          <a:noFill/>
        </p:spPr>
        <p:txBody>
          <a:bodyPr wrap="square" rtlCol="0">
            <a:spAutoFit/>
          </a:bodyPr>
          <a:lstStyle/>
          <a:p>
            <a:pPr algn="ctr"/>
            <a:r>
              <a:rPr lang="en-US" sz="2600" dirty="0" smtClean="0"/>
              <a:t>UCSC Table Browser: complementary to genome browser</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2.13</a:t>
            </a:r>
          </a:p>
          <a:p>
            <a:r>
              <a:rPr lang="en-US" dirty="0" smtClean="0">
                <a:solidFill>
                  <a:schemeClr val="bg1">
                    <a:lumMod val="50000"/>
                  </a:schemeClr>
                </a:solidFill>
              </a:rPr>
              <a:t>Page 55</a:t>
            </a:r>
            <a:endParaRPr lang="en-US" dirty="0">
              <a:solidFill>
                <a:schemeClr val="bg1">
                  <a:lumMod val="50000"/>
                </a:schemeClr>
              </a:solidFill>
            </a:endParaRPr>
          </a:p>
        </p:txBody>
      </p:sp>
      <p:pic>
        <p:nvPicPr>
          <p:cNvPr id="317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057" t="15284" r="24396" b="22052"/>
          <a:stretch/>
        </p:blipFill>
        <p:spPr bwMode="auto">
          <a:xfrm>
            <a:off x="1549399" y="878115"/>
            <a:ext cx="7213601" cy="5950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948573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BED format: versatile, popular, useful</a:t>
            </a:r>
          </a:p>
        </p:txBody>
      </p:sp>
      <p:sp>
        <p:nvSpPr>
          <p:cNvPr id="10" name="TextBox 9"/>
          <p:cNvSpPr txBox="1"/>
          <p:nvPr/>
        </p:nvSpPr>
        <p:spPr>
          <a:xfrm>
            <a:off x="1295400" y="1524000"/>
            <a:ext cx="7010400" cy="830997"/>
          </a:xfrm>
          <a:prstGeom prst="rect">
            <a:avLst/>
          </a:prstGeom>
          <a:noFill/>
        </p:spPr>
        <p:txBody>
          <a:bodyPr wrap="square" rtlCol="0">
            <a:spAutoFit/>
          </a:bodyPr>
          <a:lstStyle/>
          <a:p>
            <a:r>
              <a:rPr lang="en-US" sz="2400" dirty="0" smtClean="0"/>
              <a:t>BED file output from UCSC Table Browser query for genes on a region of human chromosome 11</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057" t="77643" r="24396" b="12117"/>
          <a:stretch/>
        </p:blipFill>
        <p:spPr bwMode="auto">
          <a:xfrm>
            <a:off x="1556656" y="2532764"/>
            <a:ext cx="7213601" cy="972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2.13</a:t>
            </a:r>
          </a:p>
          <a:p>
            <a:r>
              <a:rPr lang="en-US" dirty="0" smtClean="0">
                <a:solidFill>
                  <a:schemeClr val="bg1">
                    <a:lumMod val="50000"/>
                  </a:schemeClr>
                </a:solidFill>
              </a:rPr>
              <a:t>Page 55</a:t>
            </a:r>
            <a:endParaRPr lang="en-US" dirty="0">
              <a:solidFill>
                <a:schemeClr val="bg1">
                  <a:lumMod val="50000"/>
                </a:schemeClr>
              </a:solidFill>
            </a:endParaRPr>
          </a:p>
        </p:txBody>
      </p:sp>
    </p:spTree>
    <p:extLst>
      <p:ext uri="{BB962C8B-B14F-4D97-AF65-F5344CB8AC3E}">
        <p14:creationId xmlns:p14="http://schemas.microsoft.com/office/powerpoint/2010/main" val="389931922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5363028"/>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76003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Venn diagrams of Boolean operators AND, OR, NOT</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Box 2.6</a:t>
            </a:r>
          </a:p>
          <a:p>
            <a:r>
              <a:rPr lang="en-US" dirty="0" smtClean="0">
                <a:solidFill>
                  <a:schemeClr val="bg1">
                    <a:lumMod val="50000"/>
                  </a:schemeClr>
                </a:solidFill>
              </a:rPr>
              <a:t>Page 59</a:t>
            </a:r>
            <a:endParaRPr lang="en-US" dirty="0">
              <a:solidFill>
                <a:schemeClr val="bg1">
                  <a:lumMod val="50000"/>
                </a:schemeClr>
              </a:solidFill>
            </a:endParaRPr>
          </a:p>
        </p:txBody>
      </p:sp>
      <p:pic>
        <p:nvPicPr>
          <p:cNvPr id="30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332" t="52118" r="31446" b="13035"/>
          <a:stretch/>
        </p:blipFill>
        <p:spPr bwMode="auto">
          <a:xfrm>
            <a:off x="1447800" y="1371600"/>
            <a:ext cx="7391400" cy="4544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948573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295400" y="1295400"/>
            <a:ext cx="7543800" cy="4893647"/>
          </a:xfrm>
          <a:prstGeom prst="rect">
            <a:avLst/>
          </a:prstGeom>
          <a:noFill/>
        </p:spPr>
        <p:txBody>
          <a:bodyPr wrap="square" rtlCol="0">
            <a:spAutoFit/>
          </a:bodyPr>
          <a:lstStyle/>
          <a:p>
            <a:r>
              <a:rPr lang="en-US" sz="2400" dirty="0" smtClean="0"/>
              <a:t>Introduction to biological databases</a:t>
            </a:r>
          </a:p>
          <a:p>
            <a:r>
              <a:rPr lang="en-US" sz="2400" dirty="0" smtClean="0"/>
              <a:t>Centralized databases store DNA sequences</a:t>
            </a:r>
          </a:p>
          <a:p>
            <a:r>
              <a:rPr lang="en-US" sz="2400" dirty="0" smtClean="0"/>
              <a:t>Contents of DNA, RNA, and protein databases</a:t>
            </a:r>
          </a:p>
          <a:p>
            <a:r>
              <a:rPr lang="en-US" sz="2400" dirty="0" smtClean="0"/>
              <a:t>Central bioinformatics resources: NCBI and EBI</a:t>
            </a:r>
          </a:p>
          <a:p>
            <a:r>
              <a:rPr lang="en-US" sz="2400" dirty="0" smtClean="0"/>
              <a:t>Access to information: accession numbers</a:t>
            </a:r>
          </a:p>
          <a:p>
            <a:r>
              <a:rPr lang="en-US" sz="2400" dirty="0" smtClean="0"/>
              <a:t>Access to information via Gene resource at NCBI</a:t>
            </a:r>
          </a:p>
          <a:p>
            <a:r>
              <a:rPr lang="en-US" sz="2400" dirty="0" smtClean="0"/>
              <a:t>Command-line access to data at NCBI</a:t>
            </a:r>
          </a:p>
          <a:p>
            <a:r>
              <a:rPr lang="en-US" sz="2400" dirty="0" smtClean="0"/>
              <a:t>Access to information: genome browsers</a:t>
            </a:r>
          </a:p>
          <a:p>
            <a:r>
              <a:rPr lang="en-US" sz="2400" dirty="0" smtClean="0"/>
              <a:t>Examples of how to access sequence data: individual genes</a:t>
            </a:r>
          </a:p>
          <a:p>
            <a:r>
              <a:rPr lang="en-US" sz="2400" dirty="0" smtClean="0"/>
              <a:t>How to access sets of data: large-scale queries of regions 	and features</a:t>
            </a:r>
          </a:p>
          <a:p>
            <a:r>
              <a:rPr lang="en-US" sz="2400" dirty="0" smtClean="0"/>
              <a:t>Access to biomedical literature</a:t>
            </a:r>
          </a:p>
          <a:p>
            <a:r>
              <a:rPr lang="en-US" sz="2400" dirty="0" smtClean="0"/>
              <a:t>Perspective</a:t>
            </a:r>
            <a:endParaRPr lang="en-US" sz="2400" dirty="0"/>
          </a:p>
        </p:txBody>
      </p:sp>
      <p:sp>
        <p:nvSpPr>
          <p:cNvPr id="4" name="Rectangle 3"/>
          <p:cNvSpPr/>
          <p:nvPr/>
        </p:nvSpPr>
        <p:spPr>
          <a:xfrm>
            <a:off x="1219200" y="5744028"/>
            <a:ext cx="7772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8995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P</a:t>
            </a:r>
            <a:r>
              <a:rPr lang="en-US" sz="2800" dirty="0" smtClean="0"/>
              <a:t>erspective</a:t>
            </a:r>
          </a:p>
        </p:txBody>
      </p:sp>
      <p:sp>
        <p:nvSpPr>
          <p:cNvPr id="5" name="TextBox 4"/>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59</a:t>
            </a:r>
            <a:endParaRPr lang="en-US" dirty="0">
              <a:solidFill>
                <a:schemeClr val="bg1">
                  <a:lumMod val="50000"/>
                </a:schemeClr>
              </a:solidFill>
            </a:endParaRPr>
          </a:p>
        </p:txBody>
      </p:sp>
      <p:sp>
        <p:nvSpPr>
          <p:cNvPr id="10" name="TextBox 9"/>
          <p:cNvSpPr txBox="1"/>
          <p:nvPr/>
        </p:nvSpPr>
        <p:spPr>
          <a:xfrm>
            <a:off x="1447800" y="1295400"/>
            <a:ext cx="6781800" cy="1938992"/>
          </a:xfrm>
          <a:prstGeom prst="rect">
            <a:avLst/>
          </a:prstGeom>
          <a:noFill/>
        </p:spPr>
        <p:txBody>
          <a:bodyPr wrap="square" rtlCol="0">
            <a:spAutoFit/>
          </a:bodyPr>
          <a:lstStyle/>
          <a:p>
            <a:r>
              <a:rPr lang="en-US" sz="2400" dirty="0" smtClean="0"/>
              <a:t>The field of bioinformatics is growing quickly, in part because of the introduction of vast amounts of sequence data. There are many databases that store genomic data, and many approaches to extracting information</a:t>
            </a:r>
          </a:p>
        </p:txBody>
      </p:sp>
    </p:spTree>
    <p:extLst>
      <p:ext uri="{BB962C8B-B14F-4D97-AF65-F5344CB8AC3E}">
        <p14:creationId xmlns:p14="http://schemas.microsoft.com/office/powerpoint/2010/main" val="9233180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INSDC coordinates sequence data</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2-1</a:t>
            </a:r>
          </a:p>
          <a:p>
            <a:r>
              <a:rPr lang="en-US" dirty="0" smtClean="0">
                <a:solidFill>
                  <a:schemeClr val="bg1">
                    <a:lumMod val="50000"/>
                  </a:schemeClr>
                </a:solidFill>
              </a:rPr>
              <a:t>Page 20</a:t>
            </a:r>
            <a:endParaRPr lang="en-US" dirty="0">
              <a:solidFill>
                <a:schemeClr val="bg1">
                  <a:lumMod val="50000"/>
                </a:schemeClr>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65" t="37751" r="38117" b="37812"/>
          <a:stretch/>
        </p:blipFill>
        <p:spPr bwMode="auto">
          <a:xfrm>
            <a:off x="1338650" y="1676400"/>
            <a:ext cx="7453152"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90792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smtClean="0"/>
              <a:t>National Center for Biotechnology Information (NCBI): organization</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2-2</a:t>
            </a:r>
          </a:p>
          <a:p>
            <a:r>
              <a:rPr lang="en-US" dirty="0" smtClean="0">
                <a:solidFill>
                  <a:schemeClr val="bg1">
                    <a:lumMod val="50000"/>
                  </a:schemeClr>
                </a:solidFill>
              </a:rPr>
              <a:t>Page 21</a:t>
            </a:r>
            <a:endParaRPr lang="en-US" dirty="0">
              <a:solidFill>
                <a:schemeClr val="bg1">
                  <a:lumMod val="50000"/>
                </a:schemeClr>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251" t="39280" r="36025" b="27783"/>
          <a:stretch/>
        </p:blipFill>
        <p:spPr bwMode="auto">
          <a:xfrm>
            <a:off x="1156582" y="1143000"/>
            <a:ext cx="765359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smtClean="0"/>
              <a:t>European Bioinformatics Institute (EBI): organization</a:t>
            </a:r>
          </a:p>
        </p:txBody>
      </p:sp>
      <p:sp>
        <p:nvSpPr>
          <p:cNvPr id="7" name="TextBox 6"/>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2-2</a:t>
            </a:r>
          </a:p>
          <a:p>
            <a:r>
              <a:rPr lang="en-US" dirty="0" smtClean="0">
                <a:solidFill>
                  <a:schemeClr val="bg1">
                    <a:lumMod val="50000"/>
                  </a:schemeClr>
                </a:solidFill>
              </a:rPr>
              <a:t>Page 21</a:t>
            </a:r>
            <a:endParaRPr lang="en-US" dirty="0">
              <a:solidFill>
                <a:schemeClr val="bg1">
                  <a:lumMod val="50000"/>
                </a:schemeClr>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96" t="38057" r="31747" b="27784"/>
          <a:stretch/>
        </p:blipFill>
        <p:spPr bwMode="auto">
          <a:xfrm>
            <a:off x="1135209" y="1524000"/>
            <a:ext cx="7765143" cy="3243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834</TotalTime>
  <Words>3491</Words>
  <Application>Microsoft Macintosh PowerPoint</Application>
  <PresentationFormat>On-screen Show (4:3)</PresentationFormat>
  <Paragraphs>544</Paragraphs>
  <Slides>67</Slides>
  <Notes>5</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Solstice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Kennedy Krieger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pevsner</dc:creator>
  <cp:lastModifiedBy>Pevsner, Jonathan</cp:lastModifiedBy>
  <cp:revision>41</cp:revision>
  <dcterms:created xsi:type="dcterms:W3CDTF">2014-11-10T15:13:23Z</dcterms:created>
  <dcterms:modified xsi:type="dcterms:W3CDTF">2017-01-21T14:48:06Z</dcterms:modified>
</cp:coreProperties>
</file>